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Oswald Medium"/>
      <p:regular r:id="rId21"/>
      <p:bold r:id="rId22"/>
    </p:embeddedFont>
    <p:embeddedFont>
      <p:font typeface="Oswald Light"/>
      <p:regular r:id="rId23"/>
      <p:bold r:id="rId24"/>
    </p:embeddedFont>
    <p:embeddedFont>
      <p:font typeface="Oswald SemiBold"/>
      <p:regular r:id="rId25"/>
      <p:bold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swaldMedium-bold.fntdata"/><Relationship Id="rId21" Type="http://schemas.openxmlformats.org/officeDocument/2006/relationships/font" Target="fonts/OswaldMedium-regular.fntdata"/><Relationship Id="rId24" Type="http://schemas.openxmlformats.org/officeDocument/2006/relationships/font" Target="fonts/OswaldLight-bold.fntdata"/><Relationship Id="rId23" Type="http://schemas.openxmlformats.org/officeDocument/2006/relationships/font" Target="fonts/Oswald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SemiBold-bold.fntdata"/><Relationship Id="rId25" Type="http://schemas.openxmlformats.org/officeDocument/2006/relationships/font" Target="fonts/OswaldSemiBold-regular.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b102557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b102557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b102557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b102557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b1025573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b1025573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e786512b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e786512b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b102557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b102557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b1025573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b1025573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b1025573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b1025573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db102557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db102557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b1025573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b1025573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Fruit is the food we eat most often. Fruit has many nutrients contained in it which is good for us. but sometimes we like to be deceived by the color of the fruit.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b1025573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b1025573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Bananas are yellow when ripe. but what kind of yellow?</a:t>
            </a:r>
            <a:endParaRPr/>
          </a:p>
          <a:p>
            <a:pPr indent="0" lvl="0" marL="0" rtl="0" algn="l">
              <a:spcBef>
                <a:spcPts val="0"/>
              </a:spcBef>
              <a:spcAft>
                <a:spcPts val="0"/>
              </a:spcAft>
              <a:buClr>
                <a:schemeClr val="dk1"/>
              </a:buClr>
              <a:buSzPts val="1100"/>
              <a:buFont typeface="Arial"/>
              <a:buNone/>
            </a:pPr>
            <a:r>
              <a:rPr lang="en"/>
              <a:t>It's yellow, but there's still some green. is this ripe? we will find out.</a:t>
            </a:r>
            <a:endParaRPr/>
          </a:p>
          <a:p>
            <a:pPr indent="0" lvl="0" marL="0" rtl="0" algn="l">
              <a:spcBef>
                <a:spcPts val="0"/>
              </a:spcBef>
              <a:spcAft>
                <a:spcPts val="0"/>
              </a:spcAft>
              <a:buClr>
                <a:schemeClr val="dk1"/>
              </a:buClr>
              <a:buSzPts val="1100"/>
              <a:buFont typeface="Arial"/>
              <a:buNone/>
            </a:pPr>
            <a:r>
              <a:rPr lang="en"/>
              <a:t>because ripe fruit will have more complete nutrition for us. Overripe fruit is also not good for us because it contains a lot of sugar. and what is dangerous is also that immature fruit sometimes has substances that are harmful if we eat it</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b1025573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b1025573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goal in working on this project is so that people can consume fruits at the right time when the nutrients are optimal for our bodies.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b1025573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b1025573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b1025573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b1025573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f3db8f6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f3db8f6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b1025573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b1025573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8.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9.jpg"/><Relationship Id="rId9" Type="http://schemas.openxmlformats.org/officeDocument/2006/relationships/image" Target="../media/image34.jpg"/><Relationship Id="rId5" Type="http://schemas.openxmlformats.org/officeDocument/2006/relationships/image" Target="../media/image40.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10" Type="http://schemas.openxmlformats.org/officeDocument/2006/relationships/image" Target="../media/image8.png"/><Relationship Id="rId9" Type="http://schemas.openxmlformats.org/officeDocument/2006/relationships/image" Target="../media/image4.png"/><Relationship Id="rId5" Type="http://schemas.openxmlformats.org/officeDocument/2006/relationships/image" Target="../media/image14.jpg"/><Relationship Id="rId6" Type="http://schemas.openxmlformats.org/officeDocument/2006/relationships/image" Target="../media/image12.png"/><Relationship Id="rId7" Type="http://schemas.openxmlformats.org/officeDocument/2006/relationships/image" Target="../media/image5.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8.png"/><Relationship Id="rId9" Type="http://schemas.openxmlformats.org/officeDocument/2006/relationships/image" Target="../media/image13.jp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19.jpg"/><Relationship Id="rId8"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8.png"/><Relationship Id="rId5"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8.png"/><Relationship Id="rId5"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 name="Google Shape;55;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7" name="Google Shape;57;p13"/>
          <p:cNvPicPr preferRelativeResize="0"/>
          <p:nvPr/>
        </p:nvPicPr>
        <p:blipFill>
          <a:blip r:embed="rId4">
            <a:alphaModFix/>
          </a:blip>
          <a:stretch>
            <a:fillRect/>
          </a:stretch>
        </p:blipFill>
        <p:spPr>
          <a:xfrm>
            <a:off x="1069650" y="2969425"/>
            <a:ext cx="2483504" cy="57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2"/>
          <p:cNvPicPr preferRelativeResize="0"/>
          <p:nvPr/>
        </p:nvPicPr>
        <p:blipFill rotWithShape="1">
          <a:blip r:embed="rId3">
            <a:alphaModFix/>
          </a:blip>
          <a:srcRect b="80436" l="0" r="0" t="0"/>
          <a:stretch/>
        </p:blipFill>
        <p:spPr>
          <a:xfrm>
            <a:off x="0" y="4424209"/>
            <a:ext cx="9144003" cy="1192266"/>
          </a:xfrm>
          <a:prstGeom prst="rect">
            <a:avLst/>
          </a:prstGeom>
          <a:noFill/>
          <a:ln>
            <a:noFill/>
          </a:ln>
        </p:spPr>
      </p:pic>
      <p:sp>
        <p:nvSpPr>
          <p:cNvPr id="160" name="Google Shape;16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a:ea typeface="Oswald"/>
                <a:cs typeface="Oswald"/>
                <a:sym typeface="Oswald"/>
              </a:rPr>
              <a:t>Mobile Developer</a:t>
            </a:r>
            <a:endParaRPr>
              <a:solidFill>
                <a:srgbClr val="FF0000"/>
              </a:solidFill>
              <a:latin typeface="Oswald"/>
              <a:ea typeface="Oswald"/>
              <a:cs typeface="Oswald"/>
              <a:sym typeface="Oswald"/>
            </a:endParaRPr>
          </a:p>
        </p:txBody>
      </p:sp>
      <p:sp>
        <p:nvSpPr>
          <p:cNvPr id="161" name="Google Shape;16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2"/>
          <p:cNvPicPr preferRelativeResize="0"/>
          <p:nvPr/>
        </p:nvPicPr>
        <p:blipFill>
          <a:blip r:embed="rId4">
            <a:alphaModFix/>
          </a:blip>
          <a:stretch>
            <a:fillRect/>
          </a:stretch>
        </p:blipFill>
        <p:spPr>
          <a:xfrm>
            <a:off x="7277675" y="218025"/>
            <a:ext cx="1636150" cy="377301"/>
          </a:xfrm>
          <a:prstGeom prst="rect">
            <a:avLst/>
          </a:prstGeom>
          <a:noFill/>
          <a:ln>
            <a:noFill/>
          </a:ln>
        </p:spPr>
      </p:pic>
      <p:pic>
        <p:nvPicPr>
          <p:cNvPr id="163" name="Google Shape;163;p22"/>
          <p:cNvPicPr preferRelativeResize="0"/>
          <p:nvPr/>
        </p:nvPicPr>
        <p:blipFill>
          <a:blip r:embed="rId5">
            <a:alphaModFix/>
          </a:blip>
          <a:stretch>
            <a:fillRect/>
          </a:stretch>
        </p:blipFill>
        <p:spPr>
          <a:xfrm>
            <a:off x="311700" y="1152476"/>
            <a:ext cx="1718850" cy="3416400"/>
          </a:xfrm>
          <a:prstGeom prst="rect">
            <a:avLst/>
          </a:prstGeom>
          <a:noFill/>
          <a:ln>
            <a:noFill/>
          </a:ln>
        </p:spPr>
      </p:pic>
      <p:sp>
        <p:nvSpPr>
          <p:cNvPr id="164" name="Google Shape;164;p22"/>
          <p:cNvSpPr txBox="1"/>
          <p:nvPr/>
        </p:nvSpPr>
        <p:spPr>
          <a:xfrm>
            <a:off x="2326025" y="1152475"/>
            <a:ext cx="157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Splash Screen</a:t>
            </a:r>
            <a:endParaRPr/>
          </a:p>
          <a:p>
            <a:pPr indent="0" lvl="0" marL="0" rtl="0" algn="l">
              <a:spcBef>
                <a:spcPts val="0"/>
              </a:spcBef>
              <a:spcAft>
                <a:spcPts val="0"/>
              </a:spcAft>
              <a:buNone/>
            </a:pPr>
            <a:r>
              <a:t/>
            </a:r>
            <a:endParaRPr/>
          </a:p>
        </p:txBody>
      </p:sp>
      <p:sp>
        <p:nvSpPr>
          <p:cNvPr id="165" name="Google Shape;165;p22"/>
          <p:cNvSpPr txBox="1"/>
          <p:nvPr/>
        </p:nvSpPr>
        <p:spPr>
          <a:xfrm>
            <a:off x="5704175" y="2493150"/>
            <a:ext cx="157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Scanner</a:t>
            </a:r>
            <a:endParaRPr/>
          </a:p>
          <a:p>
            <a:pPr indent="0" lvl="0" marL="0" rtl="0" algn="l">
              <a:spcBef>
                <a:spcPts val="0"/>
              </a:spcBef>
              <a:spcAft>
                <a:spcPts val="0"/>
              </a:spcAft>
              <a:buNone/>
            </a:pPr>
            <a:r>
              <a:t/>
            </a:r>
            <a:endParaRPr/>
          </a:p>
        </p:txBody>
      </p:sp>
      <p:sp>
        <p:nvSpPr>
          <p:cNvPr id="166" name="Google Shape;166;p22"/>
          <p:cNvSpPr txBox="1"/>
          <p:nvPr/>
        </p:nvSpPr>
        <p:spPr>
          <a:xfrm>
            <a:off x="2326025" y="1569750"/>
            <a:ext cx="4158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t>Unique and interesting splashscreen.</a:t>
            </a:r>
            <a:endParaRPr sz="1200"/>
          </a:p>
          <a:p>
            <a:pPr indent="0" lvl="0" marL="0" rtl="0" algn="l">
              <a:spcBef>
                <a:spcPts val="0"/>
              </a:spcBef>
              <a:spcAft>
                <a:spcPts val="0"/>
              </a:spcAft>
              <a:buClr>
                <a:schemeClr val="dk1"/>
              </a:buClr>
              <a:buSzPts val="1100"/>
              <a:buFont typeface="Arial"/>
              <a:buNone/>
            </a:pPr>
            <a:r>
              <a:rPr lang="en" sz="1200"/>
              <a:t>Splashscreen to prepare the application to prepare its needs.</a:t>
            </a:r>
            <a:endParaRPr sz="1200"/>
          </a:p>
          <a:p>
            <a:pPr indent="0" lvl="0" marL="0" rtl="0" algn="l">
              <a:spcBef>
                <a:spcPts val="0"/>
              </a:spcBef>
              <a:spcAft>
                <a:spcPts val="0"/>
              </a:spcAft>
              <a:buNone/>
            </a:pPr>
            <a:r>
              <a:t/>
            </a:r>
            <a:endParaRPr sz="1200"/>
          </a:p>
        </p:txBody>
      </p:sp>
      <p:sp>
        <p:nvSpPr>
          <p:cNvPr id="167" name="Google Shape;167;p22"/>
          <p:cNvSpPr txBox="1"/>
          <p:nvPr/>
        </p:nvSpPr>
        <p:spPr>
          <a:xfrm>
            <a:off x="2379100" y="3267000"/>
            <a:ext cx="3953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Scanner for users to be able to scan the fruit in front of them.</a:t>
            </a:r>
            <a:endParaRPr sz="1200"/>
          </a:p>
          <a:p>
            <a:pPr indent="0" lvl="0" marL="0" rtl="0" algn="l">
              <a:spcBef>
                <a:spcPts val="0"/>
              </a:spcBef>
              <a:spcAft>
                <a:spcPts val="0"/>
              </a:spcAft>
              <a:buNone/>
            </a:pPr>
            <a:r>
              <a:t/>
            </a:r>
            <a:endParaRPr sz="1200"/>
          </a:p>
        </p:txBody>
      </p:sp>
      <p:pic>
        <p:nvPicPr>
          <p:cNvPr id="168" name="Google Shape;168;p22"/>
          <p:cNvPicPr preferRelativeResize="0"/>
          <p:nvPr/>
        </p:nvPicPr>
        <p:blipFill>
          <a:blip r:embed="rId6">
            <a:alphaModFix/>
          </a:blip>
          <a:stretch>
            <a:fillRect/>
          </a:stretch>
        </p:blipFill>
        <p:spPr>
          <a:xfrm>
            <a:off x="6681050" y="1058296"/>
            <a:ext cx="2308350" cy="33089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3"/>
          <p:cNvPicPr preferRelativeResize="0"/>
          <p:nvPr/>
        </p:nvPicPr>
        <p:blipFill rotWithShape="1">
          <a:blip r:embed="rId3">
            <a:alphaModFix/>
          </a:blip>
          <a:srcRect b="80436" l="0" r="0" t="0"/>
          <a:stretch/>
        </p:blipFill>
        <p:spPr>
          <a:xfrm>
            <a:off x="0" y="4424209"/>
            <a:ext cx="9144003" cy="1192266"/>
          </a:xfrm>
          <a:prstGeom prst="rect">
            <a:avLst/>
          </a:prstGeom>
          <a:noFill/>
          <a:ln>
            <a:noFill/>
          </a:ln>
        </p:spPr>
      </p:pic>
      <p:sp>
        <p:nvSpPr>
          <p:cNvPr id="174" name="Google Shape;17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3"/>
          <p:cNvPicPr preferRelativeResize="0"/>
          <p:nvPr/>
        </p:nvPicPr>
        <p:blipFill>
          <a:blip r:embed="rId4">
            <a:alphaModFix/>
          </a:blip>
          <a:stretch>
            <a:fillRect/>
          </a:stretch>
        </p:blipFill>
        <p:spPr>
          <a:xfrm>
            <a:off x="7277675" y="218025"/>
            <a:ext cx="1636150" cy="377301"/>
          </a:xfrm>
          <a:prstGeom prst="rect">
            <a:avLst/>
          </a:prstGeom>
          <a:noFill/>
          <a:ln>
            <a:noFill/>
          </a:ln>
        </p:spPr>
      </p:pic>
      <p:pic>
        <p:nvPicPr>
          <p:cNvPr id="176" name="Google Shape;176;p23"/>
          <p:cNvPicPr preferRelativeResize="0"/>
          <p:nvPr/>
        </p:nvPicPr>
        <p:blipFill>
          <a:blip r:embed="rId5">
            <a:alphaModFix/>
          </a:blip>
          <a:stretch>
            <a:fillRect/>
          </a:stretch>
        </p:blipFill>
        <p:spPr>
          <a:xfrm>
            <a:off x="390425" y="1152475"/>
            <a:ext cx="1723190" cy="3416400"/>
          </a:xfrm>
          <a:prstGeom prst="rect">
            <a:avLst/>
          </a:prstGeom>
          <a:noFill/>
          <a:ln>
            <a:noFill/>
          </a:ln>
        </p:spPr>
      </p:pic>
      <p:sp>
        <p:nvSpPr>
          <p:cNvPr id="177" name="Google Shape;177;p23"/>
          <p:cNvSpPr txBox="1"/>
          <p:nvPr/>
        </p:nvSpPr>
        <p:spPr>
          <a:xfrm>
            <a:off x="2392150" y="1152475"/>
            <a:ext cx="73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Camera Android</a:t>
            </a:r>
            <a:endParaRPr/>
          </a:p>
        </p:txBody>
      </p:sp>
      <p:sp>
        <p:nvSpPr>
          <p:cNvPr id="178" name="Google Shape;178;p23"/>
          <p:cNvSpPr txBox="1"/>
          <p:nvPr/>
        </p:nvSpPr>
        <p:spPr>
          <a:xfrm>
            <a:off x="5829950" y="2842075"/>
            <a:ext cx="73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List Fruit</a:t>
            </a:r>
            <a:endParaRPr/>
          </a:p>
        </p:txBody>
      </p:sp>
      <p:sp>
        <p:nvSpPr>
          <p:cNvPr id="179" name="Google Shape;179;p23"/>
          <p:cNvSpPr txBox="1"/>
          <p:nvPr/>
        </p:nvSpPr>
        <p:spPr>
          <a:xfrm>
            <a:off x="2392150" y="1780875"/>
            <a:ext cx="73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Using the default camera from android.</a:t>
            </a:r>
            <a:endParaRPr/>
          </a:p>
        </p:txBody>
      </p:sp>
      <p:sp>
        <p:nvSpPr>
          <p:cNvPr id="180" name="Google Shape;180;p23"/>
          <p:cNvSpPr txBox="1"/>
          <p:nvPr/>
        </p:nvSpPr>
        <p:spPr>
          <a:xfrm>
            <a:off x="2491650" y="3472400"/>
            <a:ext cx="73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List of fruit lists for users who don't want to scan photos.</a:t>
            </a:r>
            <a:endParaRPr/>
          </a:p>
        </p:txBody>
      </p:sp>
      <p:sp>
        <p:nvSpPr>
          <p:cNvPr id="181" name="Google Shape;18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a:ea typeface="Oswald"/>
                <a:cs typeface="Oswald"/>
                <a:sym typeface="Oswald"/>
              </a:rPr>
              <a:t>Mobile Developer</a:t>
            </a:r>
            <a:endParaRPr>
              <a:solidFill>
                <a:srgbClr val="FF0000"/>
              </a:solidFill>
              <a:latin typeface="Oswald"/>
              <a:ea typeface="Oswald"/>
              <a:cs typeface="Oswald"/>
              <a:sym typeface="Oswald"/>
            </a:endParaRPr>
          </a:p>
        </p:txBody>
      </p:sp>
      <p:pic>
        <p:nvPicPr>
          <p:cNvPr id="182" name="Google Shape;182;p23"/>
          <p:cNvPicPr preferRelativeResize="0"/>
          <p:nvPr/>
        </p:nvPicPr>
        <p:blipFill>
          <a:blip r:embed="rId6">
            <a:alphaModFix/>
          </a:blip>
          <a:stretch>
            <a:fillRect/>
          </a:stretch>
        </p:blipFill>
        <p:spPr>
          <a:xfrm>
            <a:off x="7046676" y="1525488"/>
            <a:ext cx="1867149" cy="26703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80436" l="0" r="0" t="0"/>
          <a:stretch/>
        </p:blipFill>
        <p:spPr>
          <a:xfrm>
            <a:off x="0" y="4424209"/>
            <a:ext cx="9144003" cy="1192266"/>
          </a:xfrm>
          <a:prstGeom prst="rect">
            <a:avLst/>
          </a:prstGeom>
          <a:noFill/>
          <a:ln>
            <a:noFill/>
          </a:ln>
        </p:spPr>
      </p:pic>
      <p:sp>
        <p:nvSpPr>
          <p:cNvPr id="188" name="Google Shape;18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24"/>
          <p:cNvPicPr preferRelativeResize="0"/>
          <p:nvPr/>
        </p:nvPicPr>
        <p:blipFill>
          <a:blip r:embed="rId4">
            <a:alphaModFix/>
          </a:blip>
          <a:stretch>
            <a:fillRect/>
          </a:stretch>
        </p:blipFill>
        <p:spPr>
          <a:xfrm>
            <a:off x="7277675" y="218025"/>
            <a:ext cx="1636150" cy="377301"/>
          </a:xfrm>
          <a:prstGeom prst="rect">
            <a:avLst/>
          </a:prstGeom>
          <a:noFill/>
          <a:ln>
            <a:noFill/>
          </a:ln>
        </p:spPr>
      </p:pic>
      <p:sp>
        <p:nvSpPr>
          <p:cNvPr id="190" name="Google Shape;190;p24"/>
          <p:cNvSpPr txBox="1"/>
          <p:nvPr/>
        </p:nvSpPr>
        <p:spPr>
          <a:xfrm flipH="1">
            <a:off x="3684450" y="1152475"/>
            <a:ext cx="17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Detail Fruit </a:t>
            </a:r>
            <a:endParaRPr/>
          </a:p>
        </p:txBody>
      </p:sp>
      <p:sp>
        <p:nvSpPr>
          <p:cNvPr id="191" name="Google Shape;191;p24"/>
          <p:cNvSpPr txBox="1"/>
          <p:nvPr/>
        </p:nvSpPr>
        <p:spPr>
          <a:xfrm flipH="1">
            <a:off x="3604825" y="2305313"/>
            <a:ext cx="343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description of the fruit they scan or select, has some info about the fruit guys.</a:t>
            </a:r>
            <a:endParaRPr/>
          </a:p>
        </p:txBody>
      </p:sp>
      <p:sp>
        <p:nvSpPr>
          <p:cNvPr id="192" name="Google Shape;19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a:ea typeface="Oswald"/>
                <a:cs typeface="Oswald"/>
                <a:sym typeface="Oswald"/>
              </a:rPr>
              <a:t>Mobile Developer</a:t>
            </a:r>
            <a:endParaRPr>
              <a:solidFill>
                <a:srgbClr val="FF0000"/>
              </a:solidFill>
              <a:latin typeface="Oswald"/>
              <a:ea typeface="Oswald"/>
              <a:cs typeface="Oswald"/>
              <a:sym typeface="Oswald"/>
            </a:endParaRPr>
          </a:p>
        </p:txBody>
      </p:sp>
      <p:pic>
        <p:nvPicPr>
          <p:cNvPr id="193" name="Google Shape;193;p24"/>
          <p:cNvPicPr preferRelativeResize="0"/>
          <p:nvPr/>
        </p:nvPicPr>
        <p:blipFill>
          <a:blip r:embed="rId5">
            <a:alphaModFix/>
          </a:blip>
          <a:stretch>
            <a:fillRect/>
          </a:stretch>
        </p:blipFill>
        <p:spPr>
          <a:xfrm>
            <a:off x="219850" y="1046163"/>
            <a:ext cx="2543175" cy="3629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212150" y="44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Medium"/>
                <a:ea typeface="Oswald Medium"/>
                <a:cs typeface="Oswald Medium"/>
                <a:sym typeface="Oswald Medium"/>
              </a:rPr>
              <a:t>Market Segmentation</a:t>
            </a:r>
            <a:endParaRPr>
              <a:solidFill>
                <a:srgbClr val="FF0000"/>
              </a:solidFill>
              <a:latin typeface="Oswald Medium"/>
              <a:ea typeface="Oswald Medium"/>
              <a:cs typeface="Oswald Medium"/>
              <a:sym typeface="Oswald Medium"/>
            </a:endParaRPr>
          </a:p>
        </p:txBody>
      </p:sp>
      <p:pic>
        <p:nvPicPr>
          <p:cNvPr id="199" name="Google Shape;199;p25"/>
          <p:cNvPicPr preferRelativeResize="0"/>
          <p:nvPr/>
        </p:nvPicPr>
        <p:blipFill>
          <a:blip r:embed="rId3">
            <a:alphaModFix/>
          </a:blip>
          <a:stretch>
            <a:fillRect/>
          </a:stretch>
        </p:blipFill>
        <p:spPr>
          <a:xfrm>
            <a:off x="7277675" y="218025"/>
            <a:ext cx="1636150" cy="377301"/>
          </a:xfrm>
          <a:prstGeom prst="rect">
            <a:avLst/>
          </a:prstGeom>
          <a:noFill/>
          <a:ln>
            <a:noFill/>
          </a:ln>
        </p:spPr>
      </p:pic>
      <p:pic>
        <p:nvPicPr>
          <p:cNvPr id="200" name="Google Shape;200;p25"/>
          <p:cNvPicPr preferRelativeResize="0"/>
          <p:nvPr/>
        </p:nvPicPr>
        <p:blipFill>
          <a:blip r:embed="rId4">
            <a:alphaModFix/>
          </a:blip>
          <a:stretch>
            <a:fillRect/>
          </a:stretch>
        </p:blipFill>
        <p:spPr>
          <a:xfrm>
            <a:off x="212150" y="3056100"/>
            <a:ext cx="3115228" cy="1641251"/>
          </a:xfrm>
          <a:prstGeom prst="rect">
            <a:avLst/>
          </a:prstGeom>
          <a:noFill/>
          <a:ln>
            <a:noFill/>
          </a:ln>
        </p:spPr>
      </p:pic>
      <p:pic>
        <p:nvPicPr>
          <p:cNvPr id="201" name="Google Shape;201;p25"/>
          <p:cNvPicPr preferRelativeResize="0"/>
          <p:nvPr/>
        </p:nvPicPr>
        <p:blipFill>
          <a:blip r:embed="rId5">
            <a:alphaModFix/>
          </a:blip>
          <a:stretch>
            <a:fillRect/>
          </a:stretch>
        </p:blipFill>
        <p:spPr>
          <a:xfrm>
            <a:off x="0" y="671550"/>
            <a:ext cx="2766648" cy="1803452"/>
          </a:xfrm>
          <a:prstGeom prst="rect">
            <a:avLst/>
          </a:prstGeom>
          <a:noFill/>
          <a:ln>
            <a:noFill/>
          </a:ln>
        </p:spPr>
      </p:pic>
      <p:pic>
        <p:nvPicPr>
          <p:cNvPr id="202" name="Google Shape;202;p25"/>
          <p:cNvPicPr preferRelativeResize="0"/>
          <p:nvPr/>
        </p:nvPicPr>
        <p:blipFill>
          <a:blip r:embed="rId6">
            <a:alphaModFix/>
          </a:blip>
          <a:stretch>
            <a:fillRect/>
          </a:stretch>
        </p:blipFill>
        <p:spPr>
          <a:xfrm>
            <a:off x="4202701" y="2975001"/>
            <a:ext cx="2404577" cy="1803448"/>
          </a:xfrm>
          <a:prstGeom prst="rect">
            <a:avLst/>
          </a:prstGeom>
          <a:noFill/>
          <a:ln>
            <a:noFill/>
          </a:ln>
        </p:spPr>
      </p:pic>
      <p:pic>
        <p:nvPicPr>
          <p:cNvPr id="203" name="Google Shape;203;p25"/>
          <p:cNvPicPr preferRelativeResize="0"/>
          <p:nvPr/>
        </p:nvPicPr>
        <p:blipFill>
          <a:blip r:embed="rId7">
            <a:alphaModFix/>
          </a:blip>
          <a:stretch>
            <a:fillRect/>
          </a:stretch>
        </p:blipFill>
        <p:spPr>
          <a:xfrm>
            <a:off x="7277676" y="823954"/>
            <a:ext cx="963840" cy="1446124"/>
          </a:xfrm>
          <a:prstGeom prst="rect">
            <a:avLst/>
          </a:prstGeom>
          <a:noFill/>
          <a:ln>
            <a:noFill/>
          </a:ln>
        </p:spPr>
      </p:pic>
      <p:pic>
        <p:nvPicPr>
          <p:cNvPr id="204" name="Google Shape;204;p25"/>
          <p:cNvPicPr preferRelativeResize="0"/>
          <p:nvPr/>
        </p:nvPicPr>
        <p:blipFill>
          <a:blip r:embed="rId8">
            <a:alphaModFix/>
          </a:blip>
          <a:stretch>
            <a:fillRect/>
          </a:stretch>
        </p:blipFill>
        <p:spPr>
          <a:xfrm>
            <a:off x="2766650" y="925450"/>
            <a:ext cx="963849" cy="1448243"/>
          </a:xfrm>
          <a:prstGeom prst="rect">
            <a:avLst/>
          </a:prstGeom>
          <a:noFill/>
          <a:ln>
            <a:noFill/>
          </a:ln>
        </p:spPr>
      </p:pic>
      <p:sp>
        <p:nvSpPr>
          <p:cNvPr id="205" name="Google Shape;205;p25"/>
          <p:cNvSpPr txBox="1"/>
          <p:nvPr>
            <p:ph idx="1" type="body"/>
          </p:nvPr>
        </p:nvSpPr>
        <p:spPr>
          <a:xfrm>
            <a:off x="515250" y="2447600"/>
            <a:ext cx="3471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Fruit Processed Consumption</a:t>
            </a:r>
            <a:endParaRPr/>
          </a:p>
        </p:txBody>
      </p:sp>
      <p:sp>
        <p:nvSpPr>
          <p:cNvPr id="206" name="Google Shape;206;p25"/>
          <p:cNvSpPr txBox="1"/>
          <p:nvPr>
            <p:ph idx="1" type="body"/>
          </p:nvPr>
        </p:nvSpPr>
        <p:spPr>
          <a:xfrm>
            <a:off x="1138175" y="4697350"/>
            <a:ext cx="1733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Market User</a:t>
            </a:r>
            <a:endParaRPr/>
          </a:p>
        </p:txBody>
      </p:sp>
      <p:sp>
        <p:nvSpPr>
          <p:cNvPr id="207" name="Google Shape;207;p25"/>
          <p:cNvSpPr txBox="1"/>
          <p:nvPr>
            <p:ph idx="1" type="body"/>
          </p:nvPr>
        </p:nvSpPr>
        <p:spPr>
          <a:xfrm>
            <a:off x="4447275" y="4697325"/>
            <a:ext cx="2160000" cy="572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sz="2085"/>
              <a:t>Fruit-based Industry</a:t>
            </a:r>
            <a:endParaRPr sz="2085"/>
          </a:p>
        </p:txBody>
      </p:sp>
      <p:pic>
        <p:nvPicPr>
          <p:cNvPr id="208" name="Google Shape;208;p25"/>
          <p:cNvPicPr preferRelativeResize="0"/>
          <p:nvPr/>
        </p:nvPicPr>
        <p:blipFill>
          <a:blip r:embed="rId9">
            <a:alphaModFix/>
          </a:blip>
          <a:stretch>
            <a:fillRect/>
          </a:stretch>
        </p:blipFill>
        <p:spPr>
          <a:xfrm>
            <a:off x="4572000" y="628275"/>
            <a:ext cx="2756201" cy="1837468"/>
          </a:xfrm>
          <a:prstGeom prst="rect">
            <a:avLst/>
          </a:prstGeom>
          <a:noFill/>
          <a:ln>
            <a:noFill/>
          </a:ln>
        </p:spPr>
      </p:pic>
      <p:sp>
        <p:nvSpPr>
          <p:cNvPr id="209" name="Google Shape;209;p25"/>
          <p:cNvSpPr txBox="1"/>
          <p:nvPr>
            <p:ph idx="1" type="body"/>
          </p:nvPr>
        </p:nvSpPr>
        <p:spPr>
          <a:xfrm>
            <a:off x="5264575" y="2370725"/>
            <a:ext cx="3471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Fruit Plantation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CONLUSION</a:t>
            </a:r>
            <a:endParaRPr/>
          </a:p>
        </p:txBody>
      </p:sp>
      <p:pic>
        <p:nvPicPr>
          <p:cNvPr id="215" name="Google Shape;215;p26"/>
          <p:cNvPicPr preferRelativeResize="0"/>
          <p:nvPr/>
        </p:nvPicPr>
        <p:blipFill>
          <a:blip r:embed="rId3">
            <a:alphaModFix/>
          </a:blip>
          <a:stretch>
            <a:fillRect/>
          </a:stretch>
        </p:blipFill>
        <p:spPr>
          <a:xfrm>
            <a:off x="7277675" y="218025"/>
            <a:ext cx="1636150" cy="377301"/>
          </a:xfrm>
          <a:prstGeom prst="rect">
            <a:avLst/>
          </a:prstGeom>
          <a:noFill/>
          <a:ln>
            <a:noFill/>
          </a:ln>
        </p:spPr>
      </p:pic>
      <p:pic>
        <p:nvPicPr>
          <p:cNvPr id="216" name="Google Shape;216;p26"/>
          <p:cNvPicPr preferRelativeResize="0"/>
          <p:nvPr/>
        </p:nvPicPr>
        <p:blipFill>
          <a:blip r:embed="rId4">
            <a:alphaModFix/>
          </a:blip>
          <a:stretch>
            <a:fillRect/>
          </a:stretch>
        </p:blipFill>
        <p:spPr>
          <a:xfrm rot="5400000">
            <a:off x="-2593184" y="760388"/>
            <a:ext cx="6173757" cy="4114827"/>
          </a:xfrm>
          <a:prstGeom prst="rect">
            <a:avLst/>
          </a:prstGeom>
          <a:noFill/>
          <a:ln>
            <a:noFill/>
          </a:ln>
        </p:spPr>
      </p:pic>
      <p:sp>
        <p:nvSpPr>
          <p:cNvPr id="217" name="Google Shape;217;p26"/>
          <p:cNvSpPr txBox="1"/>
          <p:nvPr>
            <p:ph type="title"/>
          </p:nvPr>
        </p:nvSpPr>
        <p:spPr>
          <a:xfrm>
            <a:off x="3192500" y="1017725"/>
            <a:ext cx="302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Medium"/>
                <a:ea typeface="Oswald Medium"/>
                <a:cs typeface="Oswald Medium"/>
                <a:sym typeface="Oswald Medium"/>
              </a:rPr>
              <a:t>Conclusion</a:t>
            </a:r>
            <a:endParaRPr>
              <a:solidFill>
                <a:srgbClr val="FF0000"/>
              </a:solidFill>
              <a:latin typeface="Oswald Medium"/>
              <a:ea typeface="Oswald Medium"/>
              <a:cs typeface="Oswald Medium"/>
              <a:sym typeface="Oswald Medium"/>
            </a:endParaRPr>
          </a:p>
        </p:txBody>
      </p:sp>
      <p:sp>
        <p:nvSpPr>
          <p:cNvPr id="218" name="Google Shape;218;p26"/>
          <p:cNvSpPr txBox="1"/>
          <p:nvPr>
            <p:ph idx="1" type="body"/>
          </p:nvPr>
        </p:nvSpPr>
        <p:spPr>
          <a:xfrm>
            <a:off x="3208800" y="1733250"/>
            <a:ext cx="5623500" cy="2780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275"/>
              <a:buNone/>
            </a:pPr>
            <a:r>
              <a:rPr lang="en" sz="1350"/>
              <a:t>Our team conclusion is that we </a:t>
            </a:r>
            <a:r>
              <a:rPr lang="en" sz="1350"/>
              <a:t>achieved</a:t>
            </a:r>
            <a:r>
              <a:rPr lang="en" sz="1350"/>
              <a:t> our target that we give an </a:t>
            </a:r>
            <a:r>
              <a:rPr lang="en" sz="1350"/>
              <a:t>additional</a:t>
            </a:r>
            <a:r>
              <a:rPr lang="en" sz="1350"/>
              <a:t> </a:t>
            </a:r>
            <a:r>
              <a:rPr lang="en" sz="1350"/>
              <a:t>references</a:t>
            </a:r>
            <a:r>
              <a:rPr lang="en" sz="1350"/>
              <a:t> to people or segmented user that is ease and reliable to use.</a:t>
            </a:r>
            <a:endParaRPr sz="1350"/>
          </a:p>
          <a:p>
            <a:pPr indent="0" lvl="0" marL="0" rtl="0" algn="l">
              <a:lnSpc>
                <a:spcPct val="105000"/>
              </a:lnSpc>
              <a:spcBef>
                <a:spcPts val="1200"/>
              </a:spcBef>
              <a:spcAft>
                <a:spcPts val="0"/>
              </a:spcAft>
              <a:buSzPts val="275"/>
              <a:buNone/>
            </a:pPr>
            <a:r>
              <a:rPr lang="en" sz="1350"/>
              <a:t>Along the way we counter manya chelengged but in the end we managed to completed this capstone project as the result we not fully </a:t>
            </a:r>
            <a:r>
              <a:rPr lang="en" sz="1350"/>
              <a:t>achieved our target but as the product we want to have a device integrated with the cloud that have same build as the application, just for the scale up</a:t>
            </a:r>
            <a:endParaRPr sz="1350"/>
          </a:p>
          <a:p>
            <a:pPr indent="0" lvl="0" marL="0" rtl="0" algn="l">
              <a:lnSpc>
                <a:spcPct val="105000"/>
              </a:lnSpc>
              <a:spcBef>
                <a:spcPts val="1200"/>
              </a:spcBef>
              <a:spcAft>
                <a:spcPts val="0"/>
              </a:spcAft>
              <a:buSzPts val="275"/>
              <a:buNone/>
            </a:pPr>
            <a:r>
              <a:rPr lang="en" sz="1350"/>
              <a:t>In the end we thank all the mentor and bangkit program cause giving us a  change to made this project come to this.</a:t>
            </a:r>
            <a:endParaRPr sz="1350"/>
          </a:p>
          <a:p>
            <a:pPr indent="0" lvl="0" marL="0" rtl="0" algn="l">
              <a:lnSpc>
                <a:spcPct val="105000"/>
              </a:lnSpc>
              <a:spcBef>
                <a:spcPts val="1200"/>
              </a:spcBef>
              <a:spcAft>
                <a:spcPts val="0"/>
              </a:spcAft>
              <a:buSzPts val="275"/>
              <a:buNone/>
            </a:pPr>
            <a:r>
              <a:t/>
            </a:r>
            <a:endParaRPr sz="1350"/>
          </a:p>
          <a:p>
            <a:pPr indent="0" lvl="0" marL="0" rtl="0" algn="l">
              <a:lnSpc>
                <a:spcPct val="105000"/>
              </a:lnSpc>
              <a:spcBef>
                <a:spcPts val="1200"/>
              </a:spcBef>
              <a:spcAft>
                <a:spcPts val="0"/>
              </a:spcAft>
              <a:buSzPts val="275"/>
              <a:buNone/>
            </a:pPr>
            <a:r>
              <a:t/>
            </a:r>
            <a:endParaRPr sz="1350"/>
          </a:p>
          <a:p>
            <a:pPr indent="0" lvl="0" marL="0" rtl="0" algn="l">
              <a:lnSpc>
                <a:spcPct val="105000"/>
              </a:lnSpc>
              <a:spcBef>
                <a:spcPts val="1200"/>
              </a:spcBef>
              <a:spcAft>
                <a:spcPts val="0"/>
              </a:spcAft>
              <a:buSzPts val="275"/>
              <a:buNone/>
            </a:pPr>
            <a:r>
              <a:t/>
            </a:r>
            <a:endParaRPr sz="1350"/>
          </a:p>
          <a:p>
            <a:pPr indent="0" lvl="0" marL="0" rtl="0" algn="l">
              <a:lnSpc>
                <a:spcPct val="105000"/>
              </a:lnSpc>
              <a:spcBef>
                <a:spcPts val="1200"/>
              </a:spcBef>
              <a:spcAft>
                <a:spcPts val="0"/>
              </a:spcAft>
              <a:buSzPts val="275"/>
              <a:buNone/>
            </a:pPr>
            <a:r>
              <a:t/>
            </a:r>
            <a:endParaRPr sz="1350"/>
          </a:p>
          <a:p>
            <a:pPr indent="0" lvl="0" marL="0" rtl="0" algn="l">
              <a:lnSpc>
                <a:spcPct val="105000"/>
              </a:lnSpc>
              <a:spcBef>
                <a:spcPts val="1200"/>
              </a:spcBef>
              <a:spcAft>
                <a:spcPts val="0"/>
              </a:spcAft>
              <a:buSzPts val="275"/>
              <a:buNone/>
            </a:pPr>
            <a:r>
              <a:t/>
            </a:r>
            <a:endParaRPr sz="1350"/>
          </a:p>
          <a:p>
            <a:pPr indent="0" lvl="0" marL="0" rtl="0" algn="l">
              <a:lnSpc>
                <a:spcPct val="105000"/>
              </a:lnSpc>
              <a:spcBef>
                <a:spcPts val="1200"/>
              </a:spcBef>
              <a:spcAft>
                <a:spcPts val="0"/>
              </a:spcAft>
              <a:buClr>
                <a:schemeClr val="dk1"/>
              </a:buClr>
              <a:buSzPts val="275"/>
              <a:buFont typeface="Arial"/>
              <a:buNone/>
            </a:pPr>
            <a:r>
              <a:t/>
            </a:r>
            <a:endParaRPr sz="1350"/>
          </a:p>
          <a:p>
            <a:pPr indent="0" lvl="0" marL="0" rtl="0" algn="l">
              <a:lnSpc>
                <a:spcPct val="105000"/>
              </a:lnSpc>
              <a:spcBef>
                <a:spcPts val="1200"/>
              </a:spcBef>
              <a:spcAft>
                <a:spcPts val="0"/>
              </a:spcAft>
              <a:buSzPts val="275"/>
              <a:buNone/>
            </a:pPr>
            <a:r>
              <a:t/>
            </a:r>
            <a:endParaRPr sz="1350"/>
          </a:p>
          <a:p>
            <a:pPr indent="0" lvl="0" marL="0" rtl="0" algn="l">
              <a:lnSpc>
                <a:spcPct val="105000"/>
              </a:lnSpc>
              <a:spcBef>
                <a:spcPts val="1200"/>
              </a:spcBef>
              <a:spcAft>
                <a:spcPts val="0"/>
              </a:spcAft>
              <a:buSzPts val="275"/>
              <a:buNone/>
            </a:pPr>
            <a:r>
              <a:t/>
            </a:r>
            <a:endParaRPr sz="1350"/>
          </a:p>
          <a:p>
            <a:pPr indent="0" lvl="0" marL="0" rtl="0" algn="l">
              <a:lnSpc>
                <a:spcPct val="105000"/>
              </a:lnSpc>
              <a:spcBef>
                <a:spcPts val="1200"/>
              </a:spcBef>
              <a:spcAft>
                <a:spcPts val="1200"/>
              </a:spcAft>
              <a:buSzPts val="275"/>
              <a:buNone/>
            </a:pPr>
            <a:r>
              <a:t/>
            </a:r>
            <a:endParaRPr sz="135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1396424" y="675225"/>
            <a:ext cx="2947000" cy="3929324"/>
          </a:xfrm>
          <a:prstGeom prst="rect">
            <a:avLst/>
          </a:prstGeom>
          <a:noFill/>
          <a:ln>
            <a:noFill/>
          </a:ln>
        </p:spPr>
      </p:pic>
      <p:sp>
        <p:nvSpPr>
          <p:cNvPr id="224" name="Google Shape;224;p27"/>
          <p:cNvSpPr txBox="1"/>
          <p:nvPr>
            <p:ph type="title"/>
          </p:nvPr>
        </p:nvSpPr>
        <p:spPr>
          <a:xfrm>
            <a:off x="4191025" y="2380050"/>
            <a:ext cx="393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920">
                <a:latin typeface="Oswald Medium"/>
                <a:ea typeface="Oswald Medium"/>
                <a:cs typeface="Oswald Medium"/>
                <a:sym typeface="Oswald Medium"/>
              </a:rPr>
              <a:t>Thank You !</a:t>
            </a:r>
            <a:endParaRPr sz="4920">
              <a:latin typeface="Oswald Medium"/>
              <a:ea typeface="Oswald Medium"/>
              <a:cs typeface="Oswald Medium"/>
              <a:sym typeface="Oswald Medium"/>
            </a:endParaRPr>
          </a:p>
        </p:txBody>
      </p:sp>
      <p:sp>
        <p:nvSpPr>
          <p:cNvPr id="225" name="Google Shape;225;p27"/>
          <p:cNvSpPr txBox="1"/>
          <p:nvPr>
            <p:ph idx="1" type="body"/>
          </p:nvPr>
        </p:nvSpPr>
        <p:spPr>
          <a:xfrm>
            <a:off x="4191025" y="3181350"/>
            <a:ext cx="3471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Terima kasih!</a:t>
            </a:r>
            <a:endParaRPr/>
          </a:p>
        </p:txBody>
      </p:sp>
      <p:pic>
        <p:nvPicPr>
          <p:cNvPr id="226" name="Google Shape;226;p27"/>
          <p:cNvPicPr preferRelativeResize="0"/>
          <p:nvPr/>
        </p:nvPicPr>
        <p:blipFill>
          <a:blip r:embed="rId4">
            <a:alphaModFix/>
          </a:blip>
          <a:stretch>
            <a:fillRect/>
          </a:stretch>
        </p:blipFill>
        <p:spPr>
          <a:xfrm>
            <a:off x="7277675" y="218025"/>
            <a:ext cx="1636150" cy="377301"/>
          </a:xfrm>
          <a:prstGeom prst="rect">
            <a:avLst/>
          </a:prstGeom>
          <a:noFill/>
          <a:ln>
            <a:noFill/>
          </a:ln>
        </p:spPr>
      </p:pic>
      <p:sp>
        <p:nvSpPr>
          <p:cNvPr id="227" name="Google Shape;227;p27"/>
          <p:cNvSpPr txBox="1"/>
          <p:nvPr>
            <p:ph idx="1" type="body"/>
          </p:nvPr>
        </p:nvSpPr>
        <p:spPr>
          <a:xfrm>
            <a:off x="4191025" y="1959750"/>
            <a:ext cx="3471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B21 - CAP0293</a:t>
            </a:r>
            <a:endParaRPr/>
          </a:p>
        </p:txBody>
      </p:sp>
      <p:sp>
        <p:nvSpPr>
          <p:cNvPr id="228" name="Google Shape;228;p27"/>
          <p:cNvSpPr txBox="1"/>
          <p:nvPr>
            <p:ph idx="1" type="body"/>
          </p:nvPr>
        </p:nvSpPr>
        <p:spPr>
          <a:xfrm>
            <a:off x="4191025" y="1463238"/>
            <a:ext cx="3471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Nerva Team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756890" y="1921900"/>
            <a:ext cx="2570225" cy="3245274"/>
          </a:xfrm>
          <a:prstGeom prst="rect">
            <a:avLst/>
          </a:prstGeom>
          <a:noFill/>
          <a:ln>
            <a:noFill/>
          </a:ln>
        </p:spPr>
      </p:pic>
      <p:pic>
        <p:nvPicPr>
          <p:cNvPr id="63" name="Google Shape;63;p14"/>
          <p:cNvPicPr preferRelativeResize="0"/>
          <p:nvPr/>
        </p:nvPicPr>
        <p:blipFill>
          <a:blip r:embed="rId4">
            <a:alphaModFix/>
          </a:blip>
          <a:stretch>
            <a:fillRect/>
          </a:stretch>
        </p:blipFill>
        <p:spPr>
          <a:xfrm>
            <a:off x="853538" y="1774050"/>
            <a:ext cx="3245275" cy="3245275"/>
          </a:xfrm>
          <a:prstGeom prst="rect">
            <a:avLst/>
          </a:prstGeom>
          <a:noFill/>
          <a:ln>
            <a:noFill/>
          </a:ln>
        </p:spPr>
      </p:pic>
      <p:sp>
        <p:nvSpPr>
          <p:cNvPr id="64" name="Google Shape;64;p14"/>
          <p:cNvSpPr txBox="1"/>
          <p:nvPr>
            <p:ph type="title"/>
          </p:nvPr>
        </p:nvSpPr>
        <p:spPr>
          <a:xfrm>
            <a:off x="2003538" y="1014275"/>
            <a:ext cx="513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920">
                <a:latin typeface="Oswald"/>
                <a:ea typeface="Oswald"/>
                <a:cs typeface="Oswald"/>
                <a:sym typeface="Oswald"/>
              </a:rPr>
              <a:t>MEET THE TEAM MEMBER</a:t>
            </a:r>
            <a:endParaRPr sz="3920">
              <a:latin typeface="Oswald"/>
              <a:ea typeface="Oswald"/>
              <a:cs typeface="Oswald"/>
              <a:sym typeface="Oswald"/>
            </a:endParaRPr>
          </a:p>
        </p:txBody>
      </p:sp>
      <p:pic>
        <p:nvPicPr>
          <p:cNvPr id="65" name="Google Shape;65;p14"/>
          <p:cNvPicPr preferRelativeResize="0"/>
          <p:nvPr/>
        </p:nvPicPr>
        <p:blipFill rotWithShape="1">
          <a:blip r:embed="rId5">
            <a:alphaModFix/>
          </a:blip>
          <a:srcRect b="63878" l="0" r="0" t="0"/>
          <a:stretch/>
        </p:blipFill>
        <p:spPr>
          <a:xfrm>
            <a:off x="-61000" y="-1403550"/>
            <a:ext cx="9265976" cy="2230761"/>
          </a:xfrm>
          <a:prstGeom prst="rect">
            <a:avLst/>
          </a:prstGeom>
          <a:noFill/>
          <a:ln>
            <a:noFill/>
          </a:ln>
        </p:spPr>
      </p:pic>
      <p:sp>
        <p:nvSpPr>
          <p:cNvPr id="66" name="Google Shape;66;p14"/>
          <p:cNvSpPr/>
          <p:nvPr/>
        </p:nvSpPr>
        <p:spPr>
          <a:xfrm>
            <a:off x="-30750" y="4109225"/>
            <a:ext cx="1457400" cy="683400"/>
          </a:xfrm>
          <a:prstGeom prst="rect">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Light"/>
                <a:ea typeface="Oswald Light"/>
                <a:cs typeface="Oswald Light"/>
                <a:sym typeface="Oswald Light"/>
              </a:rPr>
              <a:t>Alif </a:t>
            </a:r>
            <a:r>
              <a:rPr lang="en">
                <a:latin typeface="Oswald Light"/>
                <a:ea typeface="Oswald Light"/>
                <a:cs typeface="Oswald Light"/>
                <a:sym typeface="Oswald Light"/>
              </a:rPr>
              <a:t>Lu</a:t>
            </a:r>
            <a:r>
              <a:rPr lang="en">
                <a:latin typeface="Oswald Light"/>
                <a:ea typeface="Oswald Light"/>
                <a:cs typeface="Oswald Light"/>
                <a:sym typeface="Oswald Light"/>
              </a:rPr>
              <a:t>qman Kahfi </a:t>
            </a:r>
            <a:endParaRPr>
              <a:latin typeface="Oswald Light"/>
              <a:ea typeface="Oswald Light"/>
              <a:cs typeface="Oswald Light"/>
              <a:sym typeface="Oswald Light"/>
            </a:endParaRPr>
          </a:p>
          <a:p>
            <a:pPr indent="0" lvl="0" marL="0" rtl="0" algn="ctr">
              <a:spcBef>
                <a:spcPts val="0"/>
              </a:spcBef>
              <a:spcAft>
                <a:spcPts val="0"/>
              </a:spcAft>
              <a:buNone/>
            </a:pPr>
            <a:r>
              <a:rPr lang="en">
                <a:latin typeface="Oswald Light"/>
                <a:ea typeface="Oswald Light"/>
                <a:cs typeface="Oswald Light"/>
                <a:sym typeface="Oswald Light"/>
              </a:rPr>
              <a:t>M0020131</a:t>
            </a:r>
            <a:endParaRPr>
              <a:latin typeface="Oswald Light"/>
              <a:ea typeface="Oswald Light"/>
              <a:cs typeface="Oswald Light"/>
              <a:sym typeface="Oswald Light"/>
            </a:endParaRPr>
          </a:p>
        </p:txBody>
      </p:sp>
      <p:pic>
        <p:nvPicPr>
          <p:cNvPr id="67" name="Google Shape;67;p14"/>
          <p:cNvPicPr preferRelativeResize="0"/>
          <p:nvPr/>
        </p:nvPicPr>
        <p:blipFill>
          <a:blip r:embed="rId6">
            <a:alphaModFix/>
          </a:blip>
          <a:stretch>
            <a:fillRect/>
          </a:stretch>
        </p:blipFill>
        <p:spPr>
          <a:xfrm>
            <a:off x="8161200" y="1095150"/>
            <a:ext cx="2649375" cy="3974076"/>
          </a:xfrm>
          <a:prstGeom prst="rect">
            <a:avLst/>
          </a:prstGeom>
          <a:noFill/>
          <a:ln>
            <a:noFill/>
          </a:ln>
        </p:spPr>
      </p:pic>
      <p:pic>
        <p:nvPicPr>
          <p:cNvPr id="68" name="Google Shape;68;p14"/>
          <p:cNvPicPr preferRelativeResize="0"/>
          <p:nvPr/>
        </p:nvPicPr>
        <p:blipFill>
          <a:blip r:embed="rId7">
            <a:alphaModFix/>
          </a:blip>
          <a:stretch>
            <a:fillRect/>
          </a:stretch>
        </p:blipFill>
        <p:spPr>
          <a:xfrm>
            <a:off x="2777816" y="1891900"/>
            <a:ext cx="3605249" cy="3305276"/>
          </a:xfrm>
          <a:prstGeom prst="rect">
            <a:avLst/>
          </a:prstGeom>
          <a:noFill/>
          <a:ln>
            <a:noFill/>
          </a:ln>
        </p:spPr>
      </p:pic>
      <p:sp>
        <p:nvSpPr>
          <p:cNvPr id="69" name="Google Shape;69;p14"/>
          <p:cNvSpPr/>
          <p:nvPr/>
        </p:nvSpPr>
        <p:spPr>
          <a:xfrm>
            <a:off x="1690323" y="4334700"/>
            <a:ext cx="1457400" cy="683400"/>
          </a:xfrm>
          <a:prstGeom prst="rect">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300">
                <a:solidFill>
                  <a:schemeClr val="dk1"/>
                </a:solidFill>
                <a:latin typeface="Oswald Light"/>
                <a:ea typeface="Oswald Light"/>
                <a:cs typeface="Oswald Light"/>
                <a:sym typeface="Oswald Light"/>
              </a:rPr>
              <a:t>Rivaldo Yoseph </a:t>
            </a:r>
            <a:endParaRPr sz="1800">
              <a:latin typeface="Oswald Light"/>
              <a:ea typeface="Oswald Light"/>
              <a:cs typeface="Oswald Light"/>
              <a:sym typeface="Oswald Light"/>
            </a:endParaRPr>
          </a:p>
          <a:p>
            <a:pPr indent="0" lvl="0" marL="0" rtl="0" algn="ctr">
              <a:spcBef>
                <a:spcPts val="0"/>
              </a:spcBef>
              <a:spcAft>
                <a:spcPts val="0"/>
              </a:spcAft>
              <a:buNone/>
            </a:pPr>
            <a:r>
              <a:rPr lang="en">
                <a:latin typeface="Oswald Light"/>
                <a:ea typeface="Oswald Light"/>
                <a:cs typeface="Oswald Light"/>
                <a:sym typeface="Oswald Light"/>
              </a:rPr>
              <a:t>M0121223</a:t>
            </a:r>
            <a:endParaRPr>
              <a:latin typeface="Oswald Light"/>
              <a:ea typeface="Oswald Light"/>
              <a:cs typeface="Oswald Light"/>
              <a:sym typeface="Oswald Light"/>
            </a:endParaRPr>
          </a:p>
        </p:txBody>
      </p:sp>
      <p:pic>
        <p:nvPicPr>
          <p:cNvPr id="70" name="Google Shape;70;p14"/>
          <p:cNvPicPr preferRelativeResize="0"/>
          <p:nvPr/>
        </p:nvPicPr>
        <p:blipFill>
          <a:blip r:embed="rId8">
            <a:alphaModFix/>
          </a:blip>
          <a:stretch>
            <a:fillRect/>
          </a:stretch>
        </p:blipFill>
        <p:spPr>
          <a:xfrm>
            <a:off x="4800598" y="1429538"/>
            <a:ext cx="4191629" cy="3305276"/>
          </a:xfrm>
          <a:prstGeom prst="rect">
            <a:avLst/>
          </a:prstGeom>
          <a:noFill/>
          <a:ln>
            <a:noFill/>
          </a:ln>
        </p:spPr>
      </p:pic>
      <p:pic>
        <p:nvPicPr>
          <p:cNvPr id="71" name="Google Shape;71;p14"/>
          <p:cNvPicPr preferRelativeResize="0"/>
          <p:nvPr/>
        </p:nvPicPr>
        <p:blipFill>
          <a:blip r:embed="rId9">
            <a:alphaModFix/>
          </a:blip>
          <a:stretch>
            <a:fillRect/>
          </a:stretch>
        </p:blipFill>
        <p:spPr>
          <a:xfrm>
            <a:off x="4364176" y="2413214"/>
            <a:ext cx="3245274" cy="2321602"/>
          </a:xfrm>
          <a:prstGeom prst="rect">
            <a:avLst/>
          </a:prstGeom>
          <a:noFill/>
          <a:ln>
            <a:noFill/>
          </a:ln>
        </p:spPr>
      </p:pic>
      <p:sp>
        <p:nvSpPr>
          <p:cNvPr id="72" name="Google Shape;72;p14"/>
          <p:cNvSpPr/>
          <p:nvPr/>
        </p:nvSpPr>
        <p:spPr>
          <a:xfrm>
            <a:off x="3411388" y="4109225"/>
            <a:ext cx="1650000" cy="683400"/>
          </a:xfrm>
          <a:prstGeom prst="rect">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Oswald Light"/>
                <a:ea typeface="Oswald Light"/>
                <a:cs typeface="Oswald Light"/>
                <a:sym typeface="Oswald Light"/>
              </a:rPr>
              <a:t>Pebi Pebriansah</a:t>
            </a:r>
            <a:endParaRPr>
              <a:latin typeface="Oswald Light"/>
              <a:ea typeface="Oswald Light"/>
              <a:cs typeface="Oswald Light"/>
              <a:sym typeface="Oswald Light"/>
            </a:endParaRPr>
          </a:p>
          <a:p>
            <a:pPr indent="0" lvl="0" marL="0" rtl="0" algn="ctr">
              <a:spcBef>
                <a:spcPts val="0"/>
              </a:spcBef>
              <a:spcAft>
                <a:spcPts val="0"/>
              </a:spcAft>
              <a:buNone/>
            </a:pPr>
            <a:r>
              <a:rPr lang="en">
                <a:latin typeface="Oswald Light"/>
                <a:ea typeface="Oswald Light"/>
                <a:cs typeface="Oswald Light"/>
                <a:sym typeface="Oswald Light"/>
              </a:rPr>
              <a:t>A2462302</a:t>
            </a:r>
            <a:endParaRPr>
              <a:latin typeface="Oswald Light"/>
              <a:ea typeface="Oswald Light"/>
              <a:cs typeface="Oswald Light"/>
              <a:sym typeface="Oswald Light"/>
            </a:endParaRPr>
          </a:p>
        </p:txBody>
      </p:sp>
      <p:sp>
        <p:nvSpPr>
          <p:cNvPr id="73" name="Google Shape;73;p14"/>
          <p:cNvSpPr/>
          <p:nvPr/>
        </p:nvSpPr>
        <p:spPr>
          <a:xfrm>
            <a:off x="5325048" y="4390050"/>
            <a:ext cx="1457400" cy="572700"/>
          </a:xfrm>
          <a:prstGeom prst="rect">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Oswald Light"/>
                <a:ea typeface="Oswald Light"/>
                <a:cs typeface="Oswald Light"/>
                <a:sym typeface="Oswald Light"/>
              </a:rPr>
              <a:t>Anita Azura</a:t>
            </a:r>
            <a:endParaRPr sz="1900">
              <a:latin typeface="Oswald Light"/>
              <a:ea typeface="Oswald Light"/>
              <a:cs typeface="Oswald Light"/>
              <a:sym typeface="Oswald Light"/>
            </a:endParaRPr>
          </a:p>
          <a:p>
            <a:pPr indent="0" lvl="0" marL="0" rtl="0" algn="ctr">
              <a:spcBef>
                <a:spcPts val="0"/>
              </a:spcBef>
              <a:spcAft>
                <a:spcPts val="0"/>
              </a:spcAft>
              <a:buNone/>
            </a:pPr>
            <a:r>
              <a:rPr lang="en" sz="1500">
                <a:latin typeface="Oswald Light"/>
                <a:ea typeface="Oswald Light"/>
                <a:cs typeface="Oswald Light"/>
                <a:sym typeface="Oswald Light"/>
              </a:rPr>
              <a:t>A2462309</a:t>
            </a:r>
            <a:endParaRPr sz="1500">
              <a:latin typeface="Oswald Light"/>
              <a:ea typeface="Oswald Light"/>
              <a:cs typeface="Oswald Light"/>
              <a:sym typeface="Oswald Light"/>
            </a:endParaRPr>
          </a:p>
        </p:txBody>
      </p:sp>
      <p:sp>
        <p:nvSpPr>
          <p:cNvPr id="74" name="Google Shape;74;p14"/>
          <p:cNvSpPr/>
          <p:nvPr/>
        </p:nvSpPr>
        <p:spPr>
          <a:xfrm>
            <a:off x="6703800" y="3701975"/>
            <a:ext cx="1457400" cy="808800"/>
          </a:xfrm>
          <a:prstGeom prst="rect">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Oswald Light"/>
                <a:ea typeface="Oswald Light"/>
                <a:cs typeface="Oswald Light"/>
                <a:sym typeface="Oswald Light"/>
              </a:rPr>
              <a:t>Raynold Panji Z</a:t>
            </a:r>
            <a:endParaRPr sz="1900">
              <a:latin typeface="Oswald Light"/>
              <a:ea typeface="Oswald Light"/>
              <a:cs typeface="Oswald Light"/>
              <a:sym typeface="Oswald Light"/>
            </a:endParaRPr>
          </a:p>
          <a:p>
            <a:pPr indent="0" lvl="0" marL="0" rtl="0" algn="ctr">
              <a:spcBef>
                <a:spcPts val="0"/>
              </a:spcBef>
              <a:spcAft>
                <a:spcPts val="0"/>
              </a:spcAft>
              <a:buNone/>
            </a:pPr>
            <a:r>
              <a:rPr lang="en" sz="1500">
                <a:latin typeface="Oswald Light"/>
                <a:ea typeface="Oswald Light"/>
                <a:cs typeface="Oswald Light"/>
                <a:sym typeface="Oswald Light"/>
              </a:rPr>
              <a:t>C2462305</a:t>
            </a:r>
            <a:endParaRPr sz="1500">
              <a:latin typeface="Oswald Light"/>
              <a:ea typeface="Oswald Light"/>
              <a:cs typeface="Oswald Light"/>
              <a:sym typeface="Oswald Light"/>
            </a:endParaRPr>
          </a:p>
        </p:txBody>
      </p:sp>
      <p:sp>
        <p:nvSpPr>
          <p:cNvPr id="75" name="Google Shape;75;p14"/>
          <p:cNvSpPr/>
          <p:nvPr/>
        </p:nvSpPr>
        <p:spPr>
          <a:xfrm>
            <a:off x="7874800" y="4334700"/>
            <a:ext cx="1457400" cy="683400"/>
          </a:xfrm>
          <a:prstGeom prst="rect">
            <a:avLst/>
          </a:prstGeom>
          <a:solidFill>
            <a:schemeClr val="l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1"/>
                </a:solidFill>
                <a:latin typeface="Oswald Light"/>
                <a:ea typeface="Oswald Light"/>
                <a:cs typeface="Oswald Light"/>
                <a:sym typeface="Oswald Light"/>
              </a:rPr>
              <a:t>Mutia</a:t>
            </a:r>
            <a:endParaRPr sz="1800">
              <a:latin typeface="Oswald Light"/>
              <a:ea typeface="Oswald Light"/>
              <a:cs typeface="Oswald Light"/>
              <a:sym typeface="Oswald Light"/>
            </a:endParaRPr>
          </a:p>
          <a:p>
            <a:pPr indent="0" lvl="0" marL="0" rtl="0" algn="ctr">
              <a:spcBef>
                <a:spcPts val="0"/>
              </a:spcBef>
              <a:spcAft>
                <a:spcPts val="0"/>
              </a:spcAft>
              <a:buNone/>
            </a:pPr>
            <a:r>
              <a:rPr lang="en">
                <a:latin typeface="Oswald Light"/>
                <a:ea typeface="Oswald Light"/>
                <a:cs typeface="Oswald Light"/>
                <a:sym typeface="Oswald Light"/>
              </a:rPr>
              <a:t>C2472338</a:t>
            </a:r>
            <a:endParaRPr>
              <a:latin typeface="Oswald Light"/>
              <a:ea typeface="Oswald Light"/>
              <a:cs typeface="Oswald Light"/>
              <a:sym typeface="Oswald Light"/>
            </a:endParaRPr>
          </a:p>
        </p:txBody>
      </p:sp>
      <p:sp>
        <p:nvSpPr>
          <p:cNvPr id="76" name="Google Shape;76;p14"/>
          <p:cNvSpPr/>
          <p:nvPr/>
        </p:nvSpPr>
        <p:spPr>
          <a:xfrm>
            <a:off x="7004400" y="0"/>
            <a:ext cx="2139600" cy="606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4"/>
          <p:cNvPicPr preferRelativeResize="0"/>
          <p:nvPr/>
        </p:nvPicPr>
        <p:blipFill>
          <a:blip r:embed="rId10">
            <a:alphaModFix/>
          </a:blip>
          <a:stretch>
            <a:fillRect/>
          </a:stretch>
        </p:blipFill>
        <p:spPr>
          <a:xfrm>
            <a:off x="7256125" y="114500"/>
            <a:ext cx="1636150" cy="377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STORY</a:t>
            </a:r>
            <a:endParaRPr/>
          </a:p>
        </p:txBody>
      </p:sp>
      <p:sp>
        <p:nvSpPr>
          <p:cNvPr id="83" name="Google Shape;8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5"/>
          <p:cNvPicPr preferRelativeResize="0"/>
          <p:nvPr/>
        </p:nvPicPr>
        <p:blipFill>
          <a:blip r:embed="rId3">
            <a:alphaModFix/>
          </a:blip>
          <a:stretch>
            <a:fillRect/>
          </a:stretch>
        </p:blipFill>
        <p:spPr>
          <a:xfrm>
            <a:off x="0" y="-663850"/>
            <a:ext cx="9275402" cy="6182075"/>
          </a:xfrm>
          <a:prstGeom prst="rect">
            <a:avLst/>
          </a:prstGeom>
          <a:noFill/>
          <a:ln>
            <a:noFill/>
          </a:ln>
        </p:spPr>
      </p:pic>
      <p:pic>
        <p:nvPicPr>
          <p:cNvPr id="85" name="Google Shape;85;p15"/>
          <p:cNvPicPr preferRelativeResize="0"/>
          <p:nvPr/>
        </p:nvPicPr>
        <p:blipFill>
          <a:blip r:embed="rId4">
            <a:alphaModFix/>
          </a:blip>
          <a:stretch>
            <a:fillRect/>
          </a:stretch>
        </p:blipFill>
        <p:spPr>
          <a:xfrm>
            <a:off x="7277675" y="218025"/>
            <a:ext cx="1636150" cy="377301"/>
          </a:xfrm>
          <a:prstGeom prst="rect">
            <a:avLst/>
          </a:prstGeom>
          <a:noFill/>
          <a:ln>
            <a:noFill/>
          </a:ln>
        </p:spPr>
      </p:pic>
      <p:sp>
        <p:nvSpPr>
          <p:cNvPr id="86" name="Google Shape;86;p15"/>
          <p:cNvSpPr/>
          <p:nvPr/>
        </p:nvSpPr>
        <p:spPr>
          <a:xfrm>
            <a:off x="7004400" y="0"/>
            <a:ext cx="2139600" cy="606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5"/>
          <p:cNvPicPr preferRelativeResize="0"/>
          <p:nvPr/>
        </p:nvPicPr>
        <p:blipFill>
          <a:blip r:embed="rId4">
            <a:alphaModFix/>
          </a:blip>
          <a:stretch>
            <a:fillRect/>
          </a:stretch>
        </p:blipFill>
        <p:spPr>
          <a:xfrm>
            <a:off x="7256125" y="114500"/>
            <a:ext cx="1636150" cy="377301"/>
          </a:xfrm>
          <a:prstGeom prst="rect">
            <a:avLst/>
          </a:prstGeom>
          <a:noFill/>
          <a:ln>
            <a:noFill/>
          </a:ln>
        </p:spPr>
      </p:pic>
      <p:sp>
        <p:nvSpPr>
          <p:cNvPr id="88" name="Google Shape;88;p15"/>
          <p:cNvSpPr txBox="1"/>
          <p:nvPr/>
        </p:nvSpPr>
        <p:spPr>
          <a:xfrm>
            <a:off x="495300" y="670375"/>
            <a:ext cx="8520600" cy="4125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highlight>
                  <a:srgbClr val="FFFFFF"/>
                </a:highlight>
                <a:latin typeface="Oswald SemiBold"/>
                <a:ea typeface="Oswald SemiBold"/>
                <a:cs typeface="Oswald SemiBold"/>
                <a:sym typeface="Oswald SemiBold"/>
              </a:rPr>
              <a:t>Fruit is the food we eat most often. Fruit has many nutrients contained in it which is good for us. </a:t>
            </a:r>
            <a:endParaRPr sz="3200">
              <a:solidFill>
                <a:schemeClr val="dk1"/>
              </a:solidFill>
              <a:highlight>
                <a:srgbClr val="FFFFFF"/>
              </a:highlight>
              <a:latin typeface="Oswald SemiBold"/>
              <a:ea typeface="Oswald SemiBold"/>
              <a:cs typeface="Oswald SemiBold"/>
              <a:sym typeface="Oswald SemiBold"/>
            </a:endParaRPr>
          </a:p>
          <a:p>
            <a:pPr indent="0" lvl="0" marL="0" rtl="0" algn="l">
              <a:spcBef>
                <a:spcPts val="0"/>
              </a:spcBef>
              <a:spcAft>
                <a:spcPts val="0"/>
              </a:spcAft>
              <a:buNone/>
            </a:pPr>
            <a:r>
              <a:t/>
            </a:r>
            <a:endParaRPr sz="3200">
              <a:solidFill>
                <a:schemeClr val="dk1"/>
              </a:solidFill>
              <a:highlight>
                <a:srgbClr val="FFFFFF"/>
              </a:highlight>
              <a:latin typeface="Oswald SemiBold"/>
              <a:ea typeface="Oswald SemiBold"/>
              <a:cs typeface="Oswald SemiBold"/>
              <a:sym typeface="Oswald SemiBold"/>
            </a:endParaRPr>
          </a:p>
          <a:p>
            <a:pPr indent="0" lvl="0" marL="0" rtl="0" algn="l">
              <a:spcBef>
                <a:spcPts val="0"/>
              </a:spcBef>
              <a:spcAft>
                <a:spcPts val="0"/>
              </a:spcAft>
              <a:buNone/>
            </a:pPr>
            <a:r>
              <a:rPr lang="en" sz="3200">
                <a:solidFill>
                  <a:schemeClr val="dk1"/>
                </a:solidFill>
                <a:highlight>
                  <a:srgbClr val="FFFFFF"/>
                </a:highlight>
                <a:latin typeface="Oswald SemiBold"/>
                <a:ea typeface="Oswald SemiBold"/>
                <a:cs typeface="Oswald SemiBold"/>
                <a:sym typeface="Oswald SemiBold"/>
              </a:rPr>
              <a:t>But </a:t>
            </a:r>
            <a:r>
              <a:rPr lang="en" sz="3200">
                <a:solidFill>
                  <a:schemeClr val="dk1"/>
                </a:solidFill>
                <a:highlight>
                  <a:srgbClr val="FFFFFF"/>
                </a:highlight>
                <a:latin typeface="Oswald SemiBold"/>
                <a:ea typeface="Oswald SemiBold"/>
                <a:cs typeface="Oswald SemiBold"/>
                <a:sym typeface="Oswald SemiBold"/>
              </a:rPr>
              <a:t>sometimes we find it difficult to determine whether the fruit is ripe or not by its colour</a:t>
            </a:r>
            <a:endParaRPr sz="3200">
              <a:solidFill>
                <a:schemeClr val="dk1"/>
              </a:solidFill>
              <a:highlight>
                <a:srgbClr val="FFFFFF"/>
              </a:highlight>
              <a:latin typeface="Oswald SemiBold"/>
              <a:ea typeface="Oswald SemiBold"/>
              <a:cs typeface="Oswald SemiBold"/>
              <a:sym typeface="Oswald SemiBold"/>
            </a:endParaRPr>
          </a:p>
          <a:p>
            <a:pPr indent="0" lvl="0" marL="0" rtl="0" algn="l">
              <a:spcBef>
                <a:spcPts val="0"/>
              </a:spcBef>
              <a:spcAft>
                <a:spcPts val="0"/>
              </a:spcAft>
              <a:buNone/>
            </a:pPr>
            <a:r>
              <a:t/>
            </a:r>
            <a:endParaRPr sz="3200">
              <a:solidFill>
                <a:schemeClr val="dk1"/>
              </a:solidFill>
              <a:highlight>
                <a:srgbClr val="FFFFFF"/>
              </a:highlight>
              <a:latin typeface="Oswald SemiBold"/>
              <a:ea typeface="Oswald SemiBold"/>
              <a:cs typeface="Oswald SemiBold"/>
              <a:sym typeface="Oswald SemiBold"/>
            </a:endParaRPr>
          </a:p>
          <a:p>
            <a:pPr indent="0" lvl="0" marL="0" rtl="0" algn="l">
              <a:spcBef>
                <a:spcPts val="0"/>
              </a:spcBef>
              <a:spcAft>
                <a:spcPts val="0"/>
              </a:spcAft>
              <a:buNone/>
            </a:pPr>
            <a:r>
              <a:rPr lang="en" sz="3200">
                <a:solidFill>
                  <a:schemeClr val="dk1"/>
                </a:solidFill>
                <a:highlight>
                  <a:srgbClr val="FFFFFF"/>
                </a:highlight>
                <a:latin typeface="Oswald SemiBold"/>
                <a:ea typeface="Oswald SemiBold"/>
                <a:cs typeface="Oswald SemiBold"/>
                <a:sym typeface="Oswald SemiBold"/>
              </a:rPr>
              <a:t>So, we come with a simple idea. To give an additional reference for fruit buyer</a:t>
            </a:r>
            <a:endParaRPr sz="3200">
              <a:solidFill>
                <a:schemeClr val="dk1"/>
              </a:solidFill>
              <a:highlight>
                <a:srgbClr val="FFFFFF"/>
              </a:highlight>
              <a:latin typeface="Oswald SemiBold"/>
              <a:ea typeface="Oswald SemiBold"/>
              <a:cs typeface="Oswald SemiBold"/>
              <a:sym typeface="Oswal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373571" y="3654327"/>
            <a:ext cx="2433480" cy="1621924"/>
          </a:xfrm>
          <a:prstGeom prst="rect">
            <a:avLst/>
          </a:prstGeom>
          <a:noFill/>
          <a:ln>
            <a:noFill/>
          </a:ln>
        </p:spPr>
      </p:pic>
      <p:sp>
        <p:nvSpPr>
          <p:cNvPr id="94" name="Google Shape;94;p16"/>
          <p:cNvSpPr txBox="1"/>
          <p:nvPr>
            <p:ph type="title"/>
          </p:nvPr>
        </p:nvSpPr>
        <p:spPr>
          <a:xfrm>
            <a:off x="212150" y="12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Medium"/>
                <a:ea typeface="Oswald Medium"/>
                <a:cs typeface="Oswald Medium"/>
                <a:sym typeface="Oswald Medium"/>
              </a:rPr>
              <a:t>Background Story</a:t>
            </a:r>
            <a:endParaRPr>
              <a:solidFill>
                <a:srgbClr val="FF0000"/>
              </a:solidFill>
              <a:latin typeface="Oswald Medium"/>
              <a:ea typeface="Oswald Medium"/>
              <a:cs typeface="Oswald Medium"/>
              <a:sym typeface="Oswald Medium"/>
            </a:endParaRPr>
          </a:p>
        </p:txBody>
      </p:sp>
      <p:pic>
        <p:nvPicPr>
          <p:cNvPr id="95" name="Google Shape;95;p16"/>
          <p:cNvPicPr preferRelativeResize="0"/>
          <p:nvPr/>
        </p:nvPicPr>
        <p:blipFill>
          <a:blip r:embed="rId4">
            <a:alphaModFix/>
          </a:blip>
          <a:stretch>
            <a:fillRect/>
          </a:stretch>
        </p:blipFill>
        <p:spPr>
          <a:xfrm>
            <a:off x="-539500" y="837777"/>
            <a:ext cx="6414500" cy="2561525"/>
          </a:xfrm>
          <a:prstGeom prst="rect">
            <a:avLst/>
          </a:prstGeom>
          <a:noFill/>
          <a:ln>
            <a:noFill/>
          </a:ln>
        </p:spPr>
      </p:pic>
      <p:pic>
        <p:nvPicPr>
          <p:cNvPr id="96" name="Google Shape;96;p16"/>
          <p:cNvPicPr preferRelativeResize="0"/>
          <p:nvPr/>
        </p:nvPicPr>
        <p:blipFill>
          <a:blip r:embed="rId5">
            <a:alphaModFix/>
          </a:blip>
          <a:stretch>
            <a:fillRect/>
          </a:stretch>
        </p:blipFill>
        <p:spPr>
          <a:xfrm>
            <a:off x="4358275" y="693025"/>
            <a:ext cx="4996524" cy="1721026"/>
          </a:xfrm>
          <a:prstGeom prst="rect">
            <a:avLst/>
          </a:prstGeom>
          <a:noFill/>
          <a:ln>
            <a:noFill/>
          </a:ln>
        </p:spPr>
      </p:pic>
      <p:pic>
        <p:nvPicPr>
          <p:cNvPr id="97" name="Google Shape;97;p16"/>
          <p:cNvPicPr preferRelativeResize="0"/>
          <p:nvPr/>
        </p:nvPicPr>
        <p:blipFill>
          <a:blip r:embed="rId6">
            <a:alphaModFix/>
          </a:blip>
          <a:stretch>
            <a:fillRect/>
          </a:stretch>
        </p:blipFill>
        <p:spPr>
          <a:xfrm>
            <a:off x="1512500" y="3269300"/>
            <a:ext cx="4996529" cy="1874200"/>
          </a:xfrm>
          <a:prstGeom prst="rect">
            <a:avLst/>
          </a:prstGeom>
          <a:noFill/>
          <a:ln>
            <a:noFill/>
          </a:ln>
        </p:spPr>
      </p:pic>
      <p:pic>
        <p:nvPicPr>
          <p:cNvPr id="98" name="Google Shape;98;p16"/>
          <p:cNvPicPr preferRelativeResize="0"/>
          <p:nvPr/>
        </p:nvPicPr>
        <p:blipFill>
          <a:blip r:embed="rId7">
            <a:alphaModFix/>
          </a:blip>
          <a:stretch>
            <a:fillRect/>
          </a:stretch>
        </p:blipFill>
        <p:spPr>
          <a:xfrm>
            <a:off x="7277675" y="218025"/>
            <a:ext cx="1636150" cy="377301"/>
          </a:xfrm>
          <a:prstGeom prst="rect">
            <a:avLst/>
          </a:prstGeom>
          <a:noFill/>
          <a:ln>
            <a:noFill/>
          </a:ln>
        </p:spPr>
      </p:pic>
      <p:pic>
        <p:nvPicPr>
          <p:cNvPr id="99" name="Google Shape;99;p16"/>
          <p:cNvPicPr preferRelativeResize="0"/>
          <p:nvPr/>
        </p:nvPicPr>
        <p:blipFill>
          <a:blip r:embed="rId8">
            <a:alphaModFix/>
          </a:blip>
          <a:stretch>
            <a:fillRect/>
          </a:stretch>
        </p:blipFill>
        <p:spPr>
          <a:xfrm>
            <a:off x="3307366" y="-118711"/>
            <a:ext cx="2330173" cy="17476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7"/>
          <p:cNvPicPr preferRelativeResize="0"/>
          <p:nvPr/>
        </p:nvPicPr>
        <p:blipFill>
          <a:blip r:embed="rId3">
            <a:alphaModFix/>
          </a:blip>
          <a:stretch>
            <a:fillRect/>
          </a:stretch>
        </p:blipFill>
        <p:spPr>
          <a:xfrm>
            <a:off x="6482838" y="172525"/>
            <a:ext cx="2384901" cy="2384901"/>
          </a:xfrm>
          <a:prstGeom prst="rect">
            <a:avLst/>
          </a:prstGeom>
          <a:noFill/>
          <a:ln>
            <a:noFill/>
          </a:ln>
        </p:spPr>
      </p:pic>
      <p:pic>
        <p:nvPicPr>
          <p:cNvPr id="105" name="Google Shape;105;p17"/>
          <p:cNvPicPr preferRelativeResize="0"/>
          <p:nvPr/>
        </p:nvPicPr>
        <p:blipFill>
          <a:blip r:embed="rId4">
            <a:alphaModFix/>
          </a:blip>
          <a:stretch>
            <a:fillRect/>
          </a:stretch>
        </p:blipFill>
        <p:spPr>
          <a:xfrm>
            <a:off x="7277675" y="218025"/>
            <a:ext cx="1636150" cy="377301"/>
          </a:xfrm>
          <a:prstGeom prst="rect">
            <a:avLst/>
          </a:prstGeom>
          <a:noFill/>
          <a:ln>
            <a:noFill/>
          </a:ln>
        </p:spPr>
      </p:pic>
      <p:pic>
        <p:nvPicPr>
          <p:cNvPr id="106" name="Google Shape;106;p17"/>
          <p:cNvPicPr preferRelativeResize="0"/>
          <p:nvPr/>
        </p:nvPicPr>
        <p:blipFill>
          <a:blip r:embed="rId5">
            <a:alphaModFix/>
          </a:blip>
          <a:stretch>
            <a:fillRect/>
          </a:stretch>
        </p:blipFill>
        <p:spPr>
          <a:xfrm>
            <a:off x="325213" y="3507338"/>
            <a:ext cx="1636152" cy="1636152"/>
          </a:xfrm>
          <a:prstGeom prst="rect">
            <a:avLst/>
          </a:prstGeom>
          <a:noFill/>
          <a:ln>
            <a:noFill/>
          </a:ln>
        </p:spPr>
      </p:pic>
      <p:pic>
        <p:nvPicPr>
          <p:cNvPr id="107" name="Google Shape;107;p17"/>
          <p:cNvPicPr preferRelativeResize="0"/>
          <p:nvPr/>
        </p:nvPicPr>
        <p:blipFill>
          <a:blip r:embed="rId6">
            <a:alphaModFix/>
          </a:blip>
          <a:stretch>
            <a:fillRect/>
          </a:stretch>
        </p:blipFill>
        <p:spPr>
          <a:xfrm>
            <a:off x="3502478" y="3484076"/>
            <a:ext cx="1913974" cy="1530813"/>
          </a:xfrm>
          <a:prstGeom prst="rect">
            <a:avLst/>
          </a:prstGeom>
          <a:noFill/>
          <a:ln>
            <a:noFill/>
          </a:ln>
        </p:spPr>
      </p:pic>
      <p:pic>
        <p:nvPicPr>
          <p:cNvPr id="108" name="Google Shape;108;p17"/>
          <p:cNvPicPr preferRelativeResize="0"/>
          <p:nvPr/>
        </p:nvPicPr>
        <p:blipFill>
          <a:blip r:embed="rId7">
            <a:alphaModFix/>
          </a:blip>
          <a:stretch>
            <a:fillRect/>
          </a:stretch>
        </p:blipFill>
        <p:spPr>
          <a:xfrm>
            <a:off x="6957550" y="3607687"/>
            <a:ext cx="1435474" cy="1435474"/>
          </a:xfrm>
          <a:prstGeom prst="rect">
            <a:avLst/>
          </a:prstGeom>
          <a:noFill/>
          <a:ln>
            <a:noFill/>
          </a:ln>
        </p:spPr>
      </p:pic>
      <p:pic>
        <p:nvPicPr>
          <p:cNvPr id="109" name="Google Shape;109;p17"/>
          <p:cNvPicPr preferRelativeResize="0"/>
          <p:nvPr/>
        </p:nvPicPr>
        <p:blipFill>
          <a:blip r:embed="rId8">
            <a:alphaModFix/>
          </a:blip>
          <a:stretch>
            <a:fillRect/>
          </a:stretch>
        </p:blipFill>
        <p:spPr>
          <a:xfrm>
            <a:off x="529201" y="595325"/>
            <a:ext cx="1775073" cy="1331301"/>
          </a:xfrm>
          <a:prstGeom prst="rect">
            <a:avLst/>
          </a:prstGeom>
          <a:noFill/>
          <a:ln>
            <a:noFill/>
          </a:ln>
        </p:spPr>
      </p:pic>
      <p:pic>
        <p:nvPicPr>
          <p:cNvPr id="110" name="Google Shape;110;p17"/>
          <p:cNvPicPr preferRelativeResize="0"/>
          <p:nvPr/>
        </p:nvPicPr>
        <p:blipFill>
          <a:blip r:embed="rId9">
            <a:alphaModFix/>
          </a:blip>
          <a:stretch>
            <a:fillRect/>
          </a:stretch>
        </p:blipFill>
        <p:spPr>
          <a:xfrm>
            <a:off x="2918350" y="428650"/>
            <a:ext cx="2809651" cy="1872650"/>
          </a:xfrm>
          <a:prstGeom prst="rect">
            <a:avLst/>
          </a:prstGeom>
          <a:noFill/>
          <a:ln>
            <a:noFill/>
          </a:ln>
        </p:spPr>
      </p:pic>
      <p:sp>
        <p:nvSpPr>
          <p:cNvPr id="111" name="Google Shape;111;p17"/>
          <p:cNvSpPr txBox="1"/>
          <p:nvPr>
            <p:ph type="title"/>
          </p:nvPr>
        </p:nvSpPr>
        <p:spPr>
          <a:xfrm>
            <a:off x="311700" y="1761975"/>
            <a:ext cx="8520600" cy="20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190">
                <a:latin typeface="Oswald"/>
                <a:ea typeface="Oswald"/>
                <a:cs typeface="Oswald"/>
                <a:sym typeface="Oswald"/>
              </a:rPr>
              <a:t>S</a:t>
            </a:r>
            <a:r>
              <a:rPr lang="en" sz="2190">
                <a:latin typeface="Oswald"/>
                <a:ea typeface="Oswald"/>
                <a:cs typeface="Oswald"/>
                <a:sym typeface="Oswald"/>
              </a:rPr>
              <a:t>o our goal in working on this project is so that people can consume fruits at the right time when the nutrients are optimal for our bodies. Determined by the colour. </a:t>
            </a:r>
            <a:endParaRPr sz="2190">
              <a:latin typeface="Oswald"/>
              <a:ea typeface="Oswald"/>
              <a:cs typeface="Oswald"/>
              <a:sym typeface="Oswald"/>
            </a:endParaRPr>
          </a:p>
          <a:p>
            <a:pPr indent="0" lvl="0" marL="0" rtl="0" algn="l">
              <a:spcBef>
                <a:spcPts val="0"/>
              </a:spcBef>
              <a:spcAft>
                <a:spcPts val="0"/>
              </a:spcAft>
              <a:buClr>
                <a:schemeClr val="dk1"/>
              </a:buClr>
              <a:buSzPts val="990"/>
              <a:buFont typeface="Arial"/>
              <a:buNone/>
            </a:pPr>
            <a:r>
              <a:rPr lang="en" sz="2190">
                <a:latin typeface="Oswald"/>
                <a:ea typeface="Oswald"/>
                <a:cs typeface="Oswald"/>
                <a:sym typeface="Oswald"/>
              </a:rPr>
              <a:t>We want our product deliver a same prupose as a ensiklopedia for fruit but using machine learning to ease the user interface, with android for the applications</a:t>
            </a:r>
            <a:endParaRPr sz="3720">
              <a:solidFill>
                <a:srgbClr val="FF0000"/>
              </a:solidFill>
              <a:latin typeface="Oswald Medium"/>
              <a:ea typeface="Oswald Medium"/>
              <a:cs typeface="Oswald Medium"/>
              <a:sym typeface="Oswal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099150" y="1706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 1 DATASET</a:t>
            </a:r>
            <a:endParaRPr/>
          </a:p>
        </p:txBody>
      </p:sp>
      <p:sp>
        <p:nvSpPr>
          <p:cNvPr id="117" name="Google Shape;117;p18"/>
          <p:cNvSpPr txBox="1"/>
          <p:nvPr>
            <p:ph idx="1" type="body"/>
          </p:nvPr>
        </p:nvSpPr>
        <p:spPr>
          <a:xfrm>
            <a:off x="5702225" y="939325"/>
            <a:ext cx="2726400" cy="83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Dataset with 6 </a:t>
            </a:r>
            <a:r>
              <a:rPr lang="en"/>
              <a:t>classes</a:t>
            </a:r>
            <a:r>
              <a:rPr lang="en"/>
              <a:t> of fruit</a:t>
            </a:r>
            <a:endParaRPr/>
          </a:p>
        </p:txBody>
      </p:sp>
      <p:pic>
        <p:nvPicPr>
          <p:cNvPr id="118" name="Google Shape;118;p18"/>
          <p:cNvPicPr preferRelativeResize="0"/>
          <p:nvPr/>
        </p:nvPicPr>
        <p:blipFill>
          <a:blip r:embed="rId3">
            <a:alphaModFix/>
          </a:blip>
          <a:stretch>
            <a:fillRect/>
          </a:stretch>
        </p:blipFill>
        <p:spPr>
          <a:xfrm>
            <a:off x="681062" y="595325"/>
            <a:ext cx="5021164" cy="4548176"/>
          </a:xfrm>
          <a:prstGeom prst="rect">
            <a:avLst/>
          </a:prstGeom>
          <a:noFill/>
          <a:ln>
            <a:noFill/>
          </a:ln>
        </p:spPr>
      </p:pic>
      <p:pic>
        <p:nvPicPr>
          <p:cNvPr id="119" name="Google Shape;119;p18"/>
          <p:cNvPicPr preferRelativeResize="0"/>
          <p:nvPr/>
        </p:nvPicPr>
        <p:blipFill>
          <a:blip r:embed="rId4">
            <a:alphaModFix/>
          </a:blip>
          <a:stretch>
            <a:fillRect/>
          </a:stretch>
        </p:blipFill>
        <p:spPr>
          <a:xfrm>
            <a:off x="7277675" y="218025"/>
            <a:ext cx="1636150" cy="377301"/>
          </a:xfrm>
          <a:prstGeom prst="rect">
            <a:avLst/>
          </a:prstGeom>
          <a:noFill/>
          <a:ln>
            <a:noFill/>
          </a:ln>
        </p:spPr>
      </p:pic>
      <p:sp>
        <p:nvSpPr>
          <p:cNvPr id="120" name="Google Shape;120;p18"/>
          <p:cNvSpPr txBox="1"/>
          <p:nvPr>
            <p:ph type="title"/>
          </p:nvPr>
        </p:nvSpPr>
        <p:spPr>
          <a:xfrm>
            <a:off x="5715950" y="1625425"/>
            <a:ext cx="1622400" cy="45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Medium"/>
                <a:ea typeface="Oswald Medium"/>
                <a:cs typeface="Oswald Medium"/>
                <a:sym typeface="Oswald Medium"/>
              </a:rPr>
              <a:t>Manggo</a:t>
            </a:r>
            <a:endParaRPr>
              <a:latin typeface="Oswald Medium"/>
              <a:ea typeface="Oswald Medium"/>
              <a:cs typeface="Oswald Medium"/>
              <a:sym typeface="Oswald Medium"/>
            </a:endParaRPr>
          </a:p>
        </p:txBody>
      </p:sp>
      <p:sp>
        <p:nvSpPr>
          <p:cNvPr id="121" name="Google Shape;121;p18"/>
          <p:cNvSpPr txBox="1"/>
          <p:nvPr>
            <p:ph type="title"/>
          </p:nvPr>
        </p:nvSpPr>
        <p:spPr>
          <a:xfrm>
            <a:off x="212150" y="12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Medium"/>
                <a:ea typeface="Oswald Medium"/>
                <a:cs typeface="Oswald Medium"/>
                <a:sym typeface="Oswald Medium"/>
              </a:rPr>
              <a:t>Dataset</a:t>
            </a:r>
            <a:endParaRPr>
              <a:solidFill>
                <a:srgbClr val="FF0000"/>
              </a:solidFill>
              <a:latin typeface="Oswald Medium"/>
              <a:ea typeface="Oswald Medium"/>
              <a:cs typeface="Oswald Medium"/>
              <a:sym typeface="Oswald Medium"/>
            </a:endParaRPr>
          </a:p>
        </p:txBody>
      </p:sp>
      <p:sp>
        <p:nvSpPr>
          <p:cNvPr id="122" name="Google Shape;122;p18"/>
          <p:cNvSpPr txBox="1"/>
          <p:nvPr>
            <p:ph type="title"/>
          </p:nvPr>
        </p:nvSpPr>
        <p:spPr>
          <a:xfrm>
            <a:off x="5715950" y="2025029"/>
            <a:ext cx="1622400" cy="45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Medium"/>
                <a:ea typeface="Oswald Medium"/>
                <a:cs typeface="Oswald Medium"/>
                <a:sym typeface="Oswald Medium"/>
              </a:rPr>
              <a:t>Watermelon</a:t>
            </a:r>
            <a:endParaRPr>
              <a:latin typeface="Oswald Medium"/>
              <a:ea typeface="Oswald Medium"/>
              <a:cs typeface="Oswald Medium"/>
              <a:sym typeface="Oswald Medium"/>
            </a:endParaRPr>
          </a:p>
        </p:txBody>
      </p:sp>
      <p:sp>
        <p:nvSpPr>
          <p:cNvPr id="123" name="Google Shape;123;p18"/>
          <p:cNvSpPr txBox="1"/>
          <p:nvPr>
            <p:ph type="title"/>
          </p:nvPr>
        </p:nvSpPr>
        <p:spPr>
          <a:xfrm>
            <a:off x="5702225" y="2852777"/>
            <a:ext cx="1622400" cy="45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Medium"/>
                <a:ea typeface="Oswald Medium"/>
                <a:cs typeface="Oswald Medium"/>
                <a:sym typeface="Oswald Medium"/>
              </a:rPr>
              <a:t>Grape</a:t>
            </a:r>
            <a:endParaRPr>
              <a:latin typeface="Oswald Medium"/>
              <a:ea typeface="Oswald Medium"/>
              <a:cs typeface="Oswald Medium"/>
              <a:sym typeface="Oswald Medium"/>
            </a:endParaRPr>
          </a:p>
        </p:txBody>
      </p:sp>
      <p:sp>
        <p:nvSpPr>
          <p:cNvPr id="124" name="Google Shape;124;p18"/>
          <p:cNvSpPr txBox="1"/>
          <p:nvPr>
            <p:ph type="title"/>
          </p:nvPr>
        </p:nvSpPr>
        <p:spPr>
          <a:xfrm>
            <a:off x="5715950" y="2408908"/>
            <a:ext cx="1622400" cy="45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Medium"/>
                <a:ea typeface="Oswald Medium"/>
                <a:cs typeface="Oswald Medium"/>
                <a:sym typeface="Oswald Medium"/>
              </a:rPr>
              <a:t>Banana</a:t>
            </a:r>
            <a:endParaRPr>
              <a:latin typeface="Oswald Medium"/>
              <a:ea typeface="Oswald Medium"/>
              <a:cs typeface="Oswald Medium"/>
              <a:sym typeface="Oswald Medium"/>
            </a:endParaRPr>
          </a:p>
        </p:txBody>
      </p:sp>
      <p:sp>
        <p:nvSpPr>
          <p:cNvPr id="125" name="Google Shape;125;p18"/>
          <p:cNvSpPr txBox="1"/>
          <p:nvPr>
            <p:ph type="title"/>
          </p:nvPr>
        </p:nvSpPr>
        <p:spPr>
          <a:xfrm>
            <a:off x="5715950" y="3245177"/>
            <a:ext cx="1622400" cy="45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Medium"/>
                <a:ea typeface="Oswald Medium"/>
                <a:cs typeface="Oswald Medium"/>
                <a:sym typeface="Oswald Medium"/>
              </a:rPr>
              <a:t>Orange</a:t>
            </a:r>
            <a:endParaRPr>
              <a:latin typeface="Oswald Medium"/>
              <a:ea typeface="Oswald Medium"/>
              <a:cs typeface="Oswald Medium"/>
              <a:sym typeface="Oswald Medium"/>
            </a:endParaRPr>
          </a:p>
        </p:txBody>
      </p:sp>
      <p:sp>
        <p:nvSpPr>
          <p:cNvPr id="126" name="Google Shape;126;p18"/>
          <p:cNvSpPr txBox="1"/>
          <p:nvPr>
            <p:ph type="title"/>
          </p:nvPr>
        </p:nvSpPr>
        <p:spPr>
          <a:xfrm>
            <a:off x="5715950" y="3680524"/>
            <a:ext cx="1622400" cy="45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Medium"/>
                <a:ea typeface="Oswald Medium"/>
                <a:cs typeface="Oswald Medium"/>
                <a:sym typeface="Oswald Medium"/>
              </a:rPr>
              <a:t>Apple</a:t>
            </a:r>
            <a:endParaRPr>
              <a:latin typeface="Oswald Medium"/>
              <a:ea typeface="Oswald Medium"/>
              <a:cs typeface="Oswald Medium"/>
              <a:sym typeface="Oswald Medium"/>
            </a:endParaRPr>
          </a:p>
        </p:txBody>
      </p:sp>
      <p:sp>
        <p:nvSpPr>
          <p:cNvPr id="127" name="Google Shape;127;p18"/>
          <p:cNvSpPr txBox="1"/>
          <p:nvPr>
            <p:ph idx="1" type="body"/>
          </p:nvPr>
        </p:nvSpPr>
        <p:spPr>
          <a:xfrm>
            <a:off x="681050" y="4570800"/>
            <a:ext cx="395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440"/>
              <a:buNone/>
            </a:pPr>
            <a:r>
              <a:rPr lang="en" sz="1620">
                <a:highlight>
                  <a:schemeClr val="accent6"/>
                </a:highlight>
              </a:rPr>
              <a:t>Source : </a:t>
            </a:r>
            <a:r>
              <a:rPr lang="en" sz="1380">
                <a:solidFill>
                  <a:schemeClr val="dk1"/>
                </a:solidFill>
                <a:highlight>
                  <a:schemeClr val="accent6"/>
                </a:highlight>
              </a:rPr>
              <a:t>https://www.kaggle.com/moltean/fruits</a:t>
            </a:r>
            <a:endParaRPr sz="1380">
              <a:solidFill>
                <a:schemeClr val="dk1"/>
              </a:solidFill>
              <a:highlight>
                <a:schemeClr val="accent6"/>
              </a:highlight>
            </a:endParaRPr>
          </a:p>
          <a:p>
            <a:pPr indent="0" lvl="0" marL="0" rtl="0" algn="l">
              <a:spcBef>
                <a:spcPts val="1200"/>
              </a:spcBef>
              <a:spcAft>
                <a:spcPts val="1200"/>
              </a:spcAft>
              <a:buSzPts val="440"/>
              <a:buNone/>
            </a:pPr>
            <a:r>
              <a:t/>
            </a:r>
            <a:endParaRPr sz="1620">
              <a:highlight>
                <a:schemeClr val="accent6"/>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9"/>
          <p:cNvPicPr preferRelativeResize="0"/>
          <p:nvPr/>
        </p:nvPicPr>
        <p:blipFill>
          <a:blip r:embed="rId3">
            <a:alphaModFix/>
          </a:blip>
          <a:stretch>
            <a:fillRect/>
          </a:stretch>
        </p:blipFill>
        <p:spPr>
          <a:xfrm>
            <a:off x="328725" y="934288"/>
            <a:ext cx="4941375" cy="3274925"/>
          </a:xfrm>
          <a:prstGeom prst="rect">
            <a:avLst/>
          </a:prstGeom>
          <a:noFill/>
          <a:ln>
            <a:noFill/>
          </a:ln>
        </p:spPr>
      </p:pic>
      <p:sp>
        <p:nvSpPr>
          <p:cNvPr id="133" name="Google Shape;133;p19"/>
          <p:cNvSpPr txBox="1"/>
          <p:nvPr>
            <p:ph type="title"/>
          </p:nvPr>
        </p:nvSpPr>
        <p:spPr>
          <a:xfrm>
            <a:off x="212150" y="12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Medium"/>
                <a:ea typeface="Oswald Medium"/>
                <a:cs typeface="Oswald Medium"/>
                <a:sym typeface="Oswald Medium"/>
              </a:rPr>
              <a:t>CNN Model</a:t>
            </a:r>
            <a:endParaRPr>
              <a:solidFill>
                <a:srgbClr val="FF0000"/>
              </a:solidFill>
              <a:latin typeface="Oswald Medium"/>
              <a:ea typeface="Oswald Medium"/>
              <a:cs typeface="Oswald Medium"/>
              <a:sym typeface="Oswald Medium"/>
            </a:endParaRPr>
          </a:p>
        </p:txBody>
      </p:sp>
      <p:pic>
        <p:nvPicPr>
          <p:cNvPr id="134" name="Google Shape;134;p19"/>
          <p:cNvPicPr preferRelativeResize="0"/>
          <p:nvPr/>
        </p:nvPicPr>
        <p:blipFill>
          <a:blip r:embed="rId4">
            <a:alphaModFix/>
          </a:blip>
          <a:stretch>
            <a:fillRect/>
          </a:stretch>
        </p:blipFill>
        <p:spPr>
          <a:xfrm>
            <a:off x="7277675" y="218025"/>
            <a:ext cx="1636150" cy="377301"/>
          </a:xfrm>
          <a:prstGeom prst="rect">
            <a:avLst/>
          </a:prstGeom>
          <a:noFill/>
          <a:ln>
            <a:noFill/>
          </a:ln>
        </p:spPr>
      </p:pic>
      <p:sp>
        <p:nvSpPr>
          <p:cNvPr id="135" name="Google Shape;135;p19"/>
          <p:cNvSpPr txBox="1"/>
          <p:nvPr>
            <p:ph idx="1" type="body"/>
          </p:nvPr>
        </p:nvSpPr>
        <p:spPr>
          <a:xfrm>
            <a:off x="5735325" y="1818700"/>
            <a:ext cx="3178500" cy="838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2165"/>
              <a:t>97,8 % Accuracy</a:t>
            </a:r>
            <a:endParaRPr b="1" sz="2165"/>
          </a:p>
          <a:p>
            <a:pPr indent="0" lvl="0" marL="0" rtl="0" algn="l">
              <a:lnSpc>
                <a:spcPct val="95000"/>
              </a:lnSpc>
              <a:spcBef>
                <a:spcPts val="1200"/>
              </a:spcBef>
              <a:spcAft>
                <a:spcPts val="1200"/>
              </a:spcAft>
              <a:buSzPts val="1018"/>
              <a:buNone/>
            </a:pPr>
            <a:r>
              <a:rPr b="1" lang="en" sz="2165"/>
              <a:t>727 ms for detection</a:t>
            </a:r>
            <a:endParaRPr b="1" sz="2165"/>
          </a:p>
        </p:txBody>
      </p:sp>
      <p:pic>
        <p:nvPicPr>
          <p:cNvPr id="136" name="Google Shape;136;p19"/>
          <p:cNvPicPr preferRelativeResize="0"/>
          <p:nvPr/>
        </p:nvPicPr>
        <p:blipFill>
          <a:blip r:embed="rId5">
            <a:alphaModFix/>
          </a:blip>
          <a:stretch>
            <a:fillRect/>
          </a:stretch>
        </p:blipFill>
        <p:spPr>
          <a:xfrm>
            <a:off x="6000025" y="2809600"/>
            <a:ext cx="2181499" cy="2181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0"/>
          <p:cNvPicPr preferRelativeResize="0"/>
          <p:nvPr/>
        </p:nvPicPr>
        <p:blipFill rotWithShape="1">
          <a:blip r:embed="rId3">
            <a:alphaModFix/>
          </a:blip>
          <a:srcRect b="80436" l="0" r="0" t="0"/>
          <a:stretch/>
        </p:blipFill>
        <p:spPr>
          <a:xfrm>
            <a:off x="0" y="4424209"/>
            <a:ext cx="9144003" cy="1192266"/>
          </a:xfrm>
          <a:prstGeom prst="rect">
            <a:avLst/>
          </a:prstGeom>
          <a:noFill/>
          <a:ln>
            <a:noFill/>
          </a:ln>
        </p:spPr>
      </p:pic>
      <p:sp>
        <p:nvSpPr>
          <p:cNvPr id="142" name="Google Shape;14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0"/>
          <p:cNvPicPr preferRelativeResize="0"/>
          <p:nvPr/>
        </p:nvPicPr>
        <p:blipFill>
          <a:blip r:embed="rId4">
            <a:alphaModFix/>
          </a:blip>
          <a:stretch>
            <a:fillRect/>
          </a:stretch>
        </p:blipFill>
        <p:spPr>
          <a:xfrm>
            <a:off x="7277675" y="218025"/>
            <a:ext cx="1636150" cy="377301"/>
          </a:xfrm>
          <a:prstGeom prst="rect">
            <a:avLst/>
          </a:prstGeom>
          <a:noFill/>
          <a:ln>
            <a:noFill/>
          </a:ln>
        </p:spPr>
      </p:pic>
      <p:sp>
        <p:nvSpPr>
          <p:cNvPr id="144" name="Google Shape;14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a:ea typeface="Oswald"/>
                <a:cs typeface="Oswald"/>
                <a:sym typeface="Oswald"/>
              </a:rPr>
              <a:t>Cloud Computing</a:t>
            </a:r>
            <a:endParaRPr>
              <a:solidFill>
                <a:srgbClr val="FF0000"/>
              </a:solidFill>
              <a:latin typeface="Oswald"/>
              <a:ea typeface="Oswald"/>
              <a:cs typeface="Oswald"/>
              <a:sym typeface="Oswald"/>
            </a:endParaRPr>
          </a:p>
        </p:txBody>
      </p:sp>
      <p:pic>
        <p:nvPicPr>
          <p:cNvPr id="145" name="Google Shape;145;p20"/>
          <p:cNvPicPr preferRelativeResize="0"/>
          <p:nvPr/>
        </p:nvPicPr>
        <p:blipFill rotWithShape="1">
          <a:blip r:embed="rId5">
            <a:alphaModFix/>
          </a:blip>
          <a:srcRect b="7355" l="0" r="0" t="0"/>
          <a:stretch/>
        </p:blipFill>
        <p:spPr>
          <a:xfrm>
            <a:off x="587025" y="1090200"/>
            <a:ext cx="7938875" cy="333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1"/>
          <p:cNvPicPr preferRelativeResize="0"/>
          <p:nvPr/>
        </p:nvPicPr>
        <p:blipFill rotWithShape="1">
          <a:blip r:embed="rId3">
            <a:alphaModFix/>
          </a:blip>
          <a:srcRect b="80436" l="0" r="0" t="0"/>
          <a:stretch/>
        </p:blipFill>
        <p:spPr>
          <a:xfrm>
            <a:off x="0" y="4424209"/>
            <a:ext cx="9144003" cy="1192266"/>
          </a:xfrm>
          <a:prstGeom prst="rect">
            <a:avLst/>
          </a:prstGeom>
          <a:noFill/>
          <a:ln>
            <a:noFill/>
          </a:ln>
        </p:spPr>
      </p:pic>
      <p:sp>
        <p:nvSpPr>
          <p:cNvPr id="151" name="Google Shape;15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1"/>
          <p:cNvPicPr preferRelativeResize="0"/>
          <p:nvPr/>
        </p:nvPicPr>
        <p:blipFill>
          <a:blip r:embed="rId4">
            <a:alphaModFix/>
          </a:blip>
          <a:stretch>
            <a:fillRect/>
          </a:stretch>
        </p:blipFill>
        <p:spPr>
          <a:xfrm>
            <a:off x="7277675" y="218025"/>
            <a:ext cx="1636150" cy="377301"/>
          </a:xfrm>
          <a:prstGeom prst="rect">
            <a:avLst/>
          </a:prstGeom>
          <a:noFill/>
          <a:ln>
            <a:noFill/>
          </a:ln>
        </p:spPr>
      </p:pic>
      <p:sp>
        <p:nvSpPr>
          <p:cNvPr id="153" name="Google Shape;15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Oswald"/>
                <a:ea typeface="Oswald"/>
                <a:cs typeface="Oswald"/>
                <a:sym typeface="Oswald"/>
              </a:rPr>
              <a:t>Cloud Computing</a:t>
            </a:r>
            <a:endParaRPr>
              <a:solidFill>
                <a:srgbClr val="FF0000"/>
              </a:solidFill>
              <a:latin typeface="Oswald"/>
              <a:ea typeface="Oswald"/>
              <a:cs typeface="Oswald"/>
              <a:sym typeface="Oswald"/>
            </a:endParaRPr>
          </a:p>
        </p:txBody>
      </p:sp>
      <p:pic>
        <p:nvPicPr>
          <p:cNvPr id="154" name="Google Shape;154;p21"/>
          <p:cNvPicPr preferRelativeResize="0"/>
          <p:nvPr/>
        </p:nvPicPr>
        <p:blipFill rotWithShape="1">
          <a:blip r:embed="rId5">
            <a:alphaModFix/>
          </a:blip>
          <a:srcRect b="8634" l="0" r="0" t="0"/>
          <a:stretch/>
        </p:blipFill>
        <p:spPr>
          <a:xfrm>
            <a:off x="520400" y="1017725"/>
            <a:ext cx="8205400" cy="336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